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55" r:id="rId1"/>
    <p:sldMasterId id="2147484042" r:id="rId2"/>
    <p:sldMasterId id="2147484016" r:id="rId3"/>
    <p:sldMasterId id="2147484029" r:id="rId4"/>
    <p:sldMasterId id="2147484115" r:id="rId5"/>
  </p:sldMasterIdLst>
  <p:notesMasterIdLst>
    <p:notesMasterId r:id="rId27"/>
  </p:notesMasterIdLst>
  <p:handoutMasterIdLst>
    <p:handoutMasterId r:id="rId28"/>
  </p:handoutMasterIdLst>
  <p:sldIdLst>
    <p:sldId id="446" r:id="rId6"/>
    <p:sldId id="450" r:id="rId7"/>
    <p:sldId id="456" r:id="rId8"/>
    <p:sldId id="460" r:id="rId9"/>
    <p:sldId id="482" r:id="rId10"/>
    <p:sldId id="483" r:id="rId11"/>
    <p:sldId id="486" r:id="rId12"/>
    <p:sldId id="485" r:id="rId13"/>
    <p:sldId id="487" r:id="rId14"/>
    <p:sldId id="488" r:id="rId15"/>
    <p:sldId id="484" r:id="rId16"/>
    <p:sldId id="490" r:id="rId17"/>
    <p:sldId id="489" r:id="rId18"/>
    <p:sldId id="477" r:id="rId19"/>
    <p:sldId id="481" r:id="rId20"/>
    <p:sldId id="462" r:id="rId21"/>
    <p:sldId id="461" r:id="rId22"/>
    <p:sldId id="463" r:id="rId23"/>
    <p:sldId id="464" r:id="rId24"/>
    <p:sldId id="465" r:id="rId25"/>
    <p:sldId id="466" r:id="rId26"/>
  </p:sldIdLst>
  <p:sldSz cx="9144000" cy="6858000" type="screen4x3"/>
  <p:notesSz cx="6858000" cy="9947275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>
          <p15:clr>
            <a:srgbClr val="A4A3A4"/>
          </p15:clr>
        </p15:guide>
        <p15:guide id="2" orient="horz" pos="210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orient="horz" pos="1162">
          <p15:clr>
            <a:srgbClr val="A4A3A4"/>
          </p15:clr>
        </p15:guide>
        <p15:guide id="5" pos="2880">
          <p15:clr>
            <a:srgbClr val="A4A3A4"/>
          </p15:clr>
        </p15:guide>
        <p15:guide id="6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pavlovova" initials="l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BEF0"/>
    <a:srgbClr val="BECDF0"/>
    <a:srgbClr val="F0F0F0"/>
    <a:srgbClr val="3B3BB3"/>
    <a:srgbClr val="F3F3F3"/>
    <a:srgbClr val="FFE2A7"/>
    <a:srgbClr val="F9F9F9"/>
    <a:srgbClr val="FFFFFF"/>
    <a:srgbClr val="DCFFB9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8" autoAdjust="0"/>
    <p:restoredTop sz="99429" autoAdjust="0"/>
  </p:normalViewPr>
  <p:slideViewPr>
    <p:cSldViewPr snapToGrid="0">
      <p:cViewPr varScale="1">
        <p:scale>
          <a:sx n="89" d="100"/>
          <a:sy n="89" d="100"/>
        </p:scale>
        <p:origin x="1248" y="82"/>
      </p:cViewPr>
      <p:guideLst>
        <p:guide orient="horz" pos="754"/>
        <p:guide orient="horz" pos="210"/>
        <p:guide orient="horz" pos="709"/>
        <p:guide orient="horz" pos="1162"/>
        <p:guide pos="2880"/>
        <p:guide pos="5759"/>
      </p:guideLst>
    </p:cSldViewPr>
  </p:slideViewPr>
  <p:outlineViewPr>
    <p:cViewPr>
      <p:scale>
        <a:sx n="33" d="100"/>
        <a:sy n="33" d="100"/>
      </p:scale>
      <p:origin x="0" y="27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094" y="-96"/>
      </p:cViewPr>
      <p:guideLst>
        <p:guide orient="horz" pos="3134"/>
        <p:guide pos="216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8" cy="49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t" anchorCtr="0" compatLnSpc="1">
            <a:prstTxWarp prst="textNoShape">
              <a:avLst/>
            </a:prstTxWarp>
          </a:bodyPr>
          <a:lstStyle>
            <a:lvl1pPr algn="l" defTabSz="920280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2" y="0"/>
            <a:ext cx="2972548" cy="49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t" anchorCtr="0" compatLnSpc="1">
            <a:prstTxWarp prst="textNoShape">
              <a:avLst/>
            </a:prstTxWarp>
          </a:bodyPr>
          <a:lstStyle>
            <a:lvl1pPr algn="r" defTabSz="920280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765"/>
            <a:ext cx="2972548" cy="49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b" anchorCtr="0" compatLnSpc="1">
            <a:prstTxWarp prst="textNoShape">
              <a:avLst/>
            </a:prstTxWarp>
          </a:bodyPr>
          <a:lstStyle>
            <a:lvl1pPr algn="l" defTabSz="920280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2" y="9447765"/>
            <a:ext cx="2972548" cy="49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b" anchorCtr="0" compatLnSpc="1">
            <a:prstTxWarp prst="textNoShape">
              <a:avLst/>
            </a:prstTxWarp>
          </a:bodyPr>
          <a:lstStyle>
            <a:lvl1pPr algn="r" defTabSz="920280">
              <a:defRPr sz="1200"/>
            </a:lvl1pPr>
          </a:lstStyle>
          <a:p>
            <a:pPr>
              <a:defRPr/>
            </a:pPr>
            <a:fld id="{78A035AD-3973-4E62-A47C-BF65F6BE8BB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758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8" cy="49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t" anchorCtr="0" compatLnSpc="1">
            <a:prstTxWarp prst="textNoShape">
              <a:avLst/>
            </a:prstTxWarp>
          </a:bodyPr>
          <a:lstStyle>
            <a:lvl1pPr algn="l" defTabSz="920280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2" y="0"/>
            <a:ext cx="2972548" cy="497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t" anchorCtr="0" compatLnSpc="1">
            <a:prstTxWarp prst="textNoShape">
              <a:avLst/>
            </a:prstTxWarp>
          </a:bodyPr>
          <a:lstStyle>
            <a:lvl1pPr algn="r" defTabSz="920280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3638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2" y="4724678"/>
            <a:ext cx="5487040" cy="44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765"/>
            <a:ext cx="2972548" cy="49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b" anchorCtr="0" compatLnSpc="1">
            <a:prstTxWarp prst="textNoShape">
              <a:avLst/>
            </a:prstTxWarp>
          </a:bodyPr>
          <a:lstStyle>
            <a:lvl1pPr algn="l" defTabSz="920280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2" y="9447765"/>
            <a:ext cx="2972548" cy="49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90" tIns="45995" rIns="91990" bIns="45995" numCol="1" anchor="b" anchorCtr="0" compatLnSpc="1">
            <a:prstTxWarp prst="textNoShape">
              <a:avLst/>
            </a:prstTxWarp>
          </a:bodyPr>
          <a:lstStyle>
            <a:lvl1pPr algn="r" defTabSz="920280">
              <a:defRPr sz="1200"/>
            </a:lvl1pPr>
          </a:lstStyle>
          <a:p>
            <a:pPr>
              <a:defRPr/>
            </a:pPr>
            <a:fld id="{4223BD6B-CB0F-4E59-851D-6289ECD54B6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7454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1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49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3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9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0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08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57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37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77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62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72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19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57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43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48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33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54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95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578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46125"/>
            <a:ext cx="4973638" cy="3729038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481" y="4724678"/>
            <a:ext cx="5488643" cy="4476512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997" tIns="45998" rIns="91997" bIns="45998" anchor="ctr"/>
          <a:lstStyle/>
          <a:p>
            <a:pPr>
              <a:buFont typeface="Times New Roman" charset="0"/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49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265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673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294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311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408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64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feld 5">
            <a:extLst>
              <a:ext uri="{FF2B5EF4-FFF2-40B4-BE49-F238E27FC236}">
                <a16:creationId xmlns:a16="http://schemas.microsoft.com/office/drawing/2014/main" xmlns="" id="{80ADA657-E568-4154-8A77-6702A7DD7D19}"/>
              </a:ext>
            </a:extLst>
          </p:cNvPr>
          <p:cNvSpPr txBox="1"/>
          <p:nvPr userDrawn="1"/>
        </p:nvSpPr>
        <p:spPr bwMode="auto">
          <a:xfrm>
            <a:off x="5299969" y="5742746"/>
            <a:ext cx="3465957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r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</a:pPr>
            <a:r>
              <a:rPr lang="en-GB" sz="1000" b="1" dirty="0">
                <a:solidFill>
                  <a:srgbClr val="F29D26"/>
                </a:solidFill>
                <a:latin typeface="Myriad Pro"/>
              </a:rPr>
              <a:t>First Steering Committee Meeting </a:t>
            </a:r>
            <a:r>
              <a:rPr lang="en-US" sz="1000" b="1" dirty="0">
                <a:solidFill>
                  <a:srgbClr val="F29D26"/>
                </a:solidFill>
                <a:latin typeface="Myriad Pro"/>
              </a:rPr>
              <a:t>SR 16 IPA EN 02 20, 2 March 2021</a:t>
            </a:r>
          </a:p>
          <a:p>
            <a:pPr algn="l" fontAlgn="auto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</a:pPr>
            <a:endParaRPr lang="en-GB" sz="3200" b="1" dirty="0">
              <a:solidFill>
                <a:srgbClr val="F29D26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6035258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220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686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159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023D-1C6E-4C87-840E-571D2CB33E29}" type="datetimeFigureOut">
              <a:rPr lang="en-US" smtClean="0"/>
              <a:pPr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BD1E7-0E14-4644-AD9C-ED192D87C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2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6DFE7-C80C-488C-B9E4-11E52BF64397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B2DDF-6C40-49E0-BEF3-B3049450CAF6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D55F5-18DC-44F6-9D1A-4E0276465D96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AAEC9-DDD0-4BD9-84B5-5D2D985B668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94A23-8379-4F1F-91A4-684C4635407A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35957-820D-4A34-8D14-658EBC2185E2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6734D-E637-4395-A0BF-C2DE863AD709}" type="datetimeFigureOut">
              <a:rPr lang="sk-SK" smtClean="0"/>
              <a:pPr/>
              <a:t>5.7.2021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98B7A-84B3-4FF1-96E9-320340CAD83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1141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17" r:id="rId2"/>
    <p:sldLayoutId id="2147484118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4" r:id="rId9"/>
    <p:sldLayoutId id="2147484125" r:id="rId10"/>
    <p:sldLayoutId id="21474841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054382"/>
            <a:ext cx="7660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Improvement of forest management in Serbia as a contribution to climate change adaptation and mitigation</a:t>
            </a:r>
            <a:endParaRPr lang="en-US" dirty="0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xmlns="" id="{4B4A26C7-2CCF-48A3-8238-EF7600C126F4}"/>
              </a:ext>
            </a:extLst>
          </p:cNvPr>
          <p:cNvSpPr txBox="1">
            <a:spLocks/>
          </p:cNvSpPr>
          <p:nvPr/>
        </p:nvSpPr>
        <p:spPr>
          <a:xfrm>
            <a:off x="723248" y="2426503"/>
            <a:ext cx="7886700" cy="2486025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002060"/>
                </a:solidFill>
                <a:latin typeface="+mj-lt"/>
              </a:rPr>
              <a:t>Twinning grant SR 16 IPA EN 02 20; contract 48-00-145/2019-28</a:t>
            </a:r>
          </a:p>
          <a:p>
            <a:pPr fontAlgn="auto">
              <a:spcAft>
                <a:spcPts val="0"/>
              </a:spcAft>
              <a:defRPr/>
            </a:pPr>
            <a:endParaRPr lang="en-US" sz="20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2ADAC09-C732-4072-80BF-8A84E2876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275" y="3746377"/>
            <a:ext cx="3715727" cy="994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226498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Forestry in the EU accession negotiation process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A42C652-8624-40E2-ACC6-6C3C6CDF7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7" y="1910558"/>
            <a:ext cx="7187703" cy="4412772"/>
          </a:xfrm>
        </p:spPr>
        <p:txBody>
          <a:bodyPr>
            <a:normAutofit/>
          </a:bodyPr>
          <a:lstStyle/>
          <a:p>
            <a:r>
              <a:rPr lang="en-US" sz="2000" dirty="0"/>
              <a:t>Forestry is a part of negotiation chapters:</a:t>
            </a:r>
          </a:p>
          <a:p>
            <a:r>
              <a:rPr lang="en-US" sz="2000" dirty="0"/>
              <a:t> 	11 – Agriculture and Rural Development </a:t>
            </a:r>
          </a:p>
          <a:p>
            <a:r>
              <a:rPr lang="en-US" sz="2000" dirty="0"/>
              <a:t> 	12 -  Food Safety, Veterinary and Phytosanitary Policy</a:t>
            </a:r>
          </a:p>
          <a:p>
            <a:r>
              <a:rPr lang="en-US" sz="2000" dirty="0"/>
              <a:t>	27 -  Environment and Climate Change</a:t>
            </a:r>
          </a:p>
          <a:p>
            <a:r>
              <a:rPr lang="en-US" sz="2000" dirty="0"/>
              <a:t> 	 /cl</a:t>
            </a:r>
            <a:r>
              <a:rPr lang="sk-SK" sz="2000" dirty="0"/>
              <a:t>u</a:t>
            </a:r>
            <a:r>
              <a:rPr lang="en-US" sz="2000" dirty="0" err="1"/>
              <a:t>sters</a:t>
            </a:r>
            <a:r>
              <a:rPr lang="en-US" sz="2000" dirty="0"/>
              <a:t> 4 and 5 according to the new methodology/ </a:t>
            </a:r>
          </a:p>
          <a:p>
            <a:endParaRPr lang="en-US" sz="2000" dirty="0"/>
          </a:p>
          <a:p>
            <a:r>
              <a:rPr lang="en-US" sz="2000" dirty="0"/>
              <a:t>Almost 2/3 of the Acquis is related to agriculture and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40458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454704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Needs identified in the Twinning Fiche preparation phase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723848" y="1127913"/>
            <a:ext cx="7798715" cy="5111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What was missing?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National forestry program</a:t>
            </a:r>
            <a:r>
              <a:rPr lang="sk-SK" dirty="0">
                <a:solidFill>
                  <a:srgbClr val="FF0000"/>
                </a:solidFill>
                <a:latin typeface="Calibri" pitchFamily="34" charset="0"/>
              </a:rPr>
              <a:t>me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– forest policy document 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Implementation of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EUTR and FLEGT </a:t>
            </a:r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/ partially implemented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Implementation of other documents and obligations stemming from EU regulations in the field of forestry and forestry related fields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What shall be improved?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Payment system </a:t>
            </a:r>
            <a:r>
              <a:rPr lang="en-US" dirty="0">
                <a:solidFill>
                  <a:srgbClr val="002060"/>
                </a:solidFill>
                <a:latin typeface="Calibri" pitchFamily="34" charset="0"/>
              </a:rPr>
              <a:t>– to be assessed and upgraded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89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30315" y="1318069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Twinning as the instrument of cooperation</a:t>
            </a:r>
            <a:endParaRPr lang="en-US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AA9D3AE-0D91-4B20-9C52-086D1BA89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56" y="2072522"/>
            <a:ext cx="8313302" cy="284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6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741724" y="1275390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Project objectives</a:t>
            </a:r>
            <a:endParaRPr lang="en-US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C93C160-4E0E-4F58-884E-5AB178EB7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26" y="2096939"/>
            <a:ext cx="6943054" cy="339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64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741724" y="1275390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Mandatory results (components)</a:t>
            </a:r>
            <a:endParaRPr lang="en-US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E5CC6C8-FCB0-46C7-A2AD-771472668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577" y="2227984"/>
            <a:ext cx="6242845" cy="2402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FBCFA2D-A6C0-42E9-A9D2-E275BCC37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551" y="3090658"/>
            <a:ext cx="4791871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9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729530" y="1405688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Twinning project consortium</a:t>
            </a:r>
            <a:endParaRPr lang="en-US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5E3E52-17A0-4430-B725-B51C342B9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998" y="2212742"/>
            <a:ext cx="6316003" cy="2432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D77AB61-2532-4A23-8DAE-383A016EB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802" y="3608794"/>
            <a:ext cx="4572396" cy="8596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4B12388-A14A-4CFD-8046-07D9BD148E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9611" y="4780294"/>
            <a:ext cx="6340390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2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741724" y="1275390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Mandatory results (components)</a:t>
            </a:r>
            <a:endParaRPr lang="en-US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B1BD62-CDE0-458E-861D-68EEA07C2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24" y="1275390"/>
            <a:ext cx="7769540" cy="4366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1353E08-809E-47EF-87E1-FA5DD39FF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568" y="2073010"/>
            <a:ext cx="4804064" cy="36457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47E8C4B-FD0C-48B4-B623-86CF32CC49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425" y="1825748"/>
            <a:ext cx="2712955" cy="3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4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729530" y="1405688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Twinning project coordination</a:t>
            </a:r>
            <a:endParaRPr lang="en-US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6BA9B5E-CA51-4E48-805B-A45C49F2D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577" y="2144886"/>
            <a:ext cx="6242845" cy="375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3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226498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Why is Twinning very important?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A42C652-8624-40E2-ACC6-6C3C6CDF7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398" y="1910558"/>
            <a:ext cx="7187703" cy="3720944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002060"/>
                </a:solidFill>
              </a:rPr>
              <a:t>All parties strive to make the project successful. An important goal is to strengthen the capacity of the beneficiary partners and stakeholders </a:t>
            </a:r>
            <a:r>
              <a:rPr lang="sk-SK" sz="1800" dirty="0">
                <a:solidFill>
                  <a:srgbClr val="002060"/>
                </a:solidFill>
              </a:rPr>
              <a:t>to develop the national forestry programme/policy</a:t>
            </a:r>
          </a:p>
          <a:p>
            <a:r>
              <a:rPr lang="en-US" sz="1800" dirty="0">
                <a:solidFill>
                  <a:srgbClr val="002060"/>
                </a:solidFill>
              </a:rPr>
              <a:t>All experts from Serbia and the Member States work together to </a:t>
            </a:r>
            <a:r>
              <a:rPr lang="sk-SK" sz="1800" dirty="0">
                <a:solidFill>
                  <a:srgbClr val="002060"/>
                </a:solidFill>
              </a:rPr>
              <a:t>develop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sk-SK" sz="1800" dirty="0">
                <a:solidFill>
                  <a:srgbClr val="002060"/>
                </a:solidFill>
              </a:rPr>
              <a:t>the national policy including system of payments in forestry (subsidies) and timber trade legislation, in </a:t>
            </a:r>
            <a:r>
              <a:rPr lang="en-US" sz="1800" dirty="0">
                <a:solidFill>
                  <a:srgbClr val="002060"/>
                </a:solidFill>
              </a:rPr>
              <a:t>accord</a:t>
            </a:r>
            <a:r>
              <a:rPr lang="sk-SK" sz="1800" dirty="0">
                <a:solidFill>
                  <a:srgbClr val="002060"/>
                </a:solidFill>
              </a:rPr>
              <a:t>ance with relevant </a:t>
            </a:r>
            <a:r>
              <a:rPr lang="en-US" sz="1800" dirty="0">
                <a:solidFill>
                  <a:srgbClr val="002060"/>
                </a:solidFill>
              </a:rPr>
              <a:t>EU </a:t>
            </a:r>
            <a:r>
              <a:rPr lang="en-US" sz="1800" dirty="0" err="1">
                <a:solidFill>
                  <a:srgbClr val="002060"/>
                </a:solidFill>
              </a:rPr>
              <a:t>polic</a:t>
            </a:r>
            <a:r>
              <a:rPr lang="sk-SK" sz="1800" dirty="0">
                <a:solidFill>
                  <a:srgbClr val="002060"/>
                </a:solidFill>
              </a:rPr>
              <a:t>ies and regulations</a:t>
            </a:r>
            <a:endParaRPr lang="en-US" sz="1800" dirty="0">
              <a:solidFill>
                <a:srgbClr val="002060"/>
              </a:solidFill>
            </a:endParaRPr>
          </a:p>
          <a:p>
            <a:r>
              <a:rPr lang="en-US" sz="1800" dirty="0">
                <a:solidFill>
                  <a:srgbClr val="002060"/>
                </a:solidFill>
              </a:rPr>
              <a:t>This also involves the assessment of the current situation </a:t>
            </a:r>
            <a:r>
              <a:rPr lang="sk-SK" sz="1800" dirty="0">
                <a:solidFill>
                  <a:srgbClr val="002060"/>
                </a:solidFill>
              </a:rPr>
              <a:t>in forest management</a:t>
            </a:r>
            <a:endParaRPr lang="en-US" sz="1800" dirty="0">
              <a:solidFill>
                <a:srgbClr val="002060"/>
              </a:solidFill>
            </a:endParaRPr>
          </a:p>
          <a:p>
            <a:r>
              <a:rPr lang="en-US" sz="1800" dirty="0">
                <a:solidFill>
                  <a:srgbClr val="002060"/>
                </a:solidFill>
              </a:rPr>
              <a:t>In addition to that, we want to raise awareness of the Serbian public about the </a:t>
            </a:r>
            <a:r>
              <a:rPr lang="sk-SK" sz="1800" dirty="0">
                <a:solidFill>
                  <a:srgbClr val="002060"/>
                </a:solidFill>
              </a:rPr>
              <a:t>traditions and </a:t>
            </a:r>
            <a:r>
              <a:rPr lang="en-US" sz="1800" dirty="0">
                <a:solidFill>
                  <a:srgbClr val="002060"/>
                </a:solidFill>
              </a:rPr>
              <a:t>activities </a:t>
            </a:r>
            <a:r>
              <a:rPr lang="sk-SK" sz="1800" dirty="0">
                <a:solidFill>
                  <a:srgbClr val="002060"/>
                </a:solidFill>
              </a:rPr>
              <a:t>in sustainable forest management</a:t>
            </a:r>
          </a:p>
          <a:p>
            <a:r>
              <a:rPr lang="sk-SK" sz="1800" dirty="0">
                <a:solidFill>
                  <a:srgbClr val="002060"/>
                </a:solidFill>
              </a:rPr>
              <a:t>Forests are key for climate change adaptation and mitigation</a:t>
            </a:r>
            <a:endParaRPr lang="en-U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7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402651" y="445655"/>
            <a:ext cx="76605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Key partner institutions in Serbia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690794" y="2109058"/>
            <a:ext cx="7455727" cy="3331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Besides the Ministry of Agriculture, Forestry and Water Management: </a:t>
            </a:r>
          </a:p>
          <a:p>
            <a:pPr lvl="1" algn="l">
              <a:defRPr/>
            </a:pP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Public companies: Srbijašume, Vojvodinašume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National Parks Tara,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Fruška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gora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Đerdap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Kopaonik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Educational, Research and Scientific Institutions: Faculty of Forestry, Institute for Forestry, Institute for Lowland Forestry and Environment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Chamber of Forest Engineers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Private forest owners’ associations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Chamber of Commerce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Pokret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gorana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Srbije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(Foresters’ movement) and other civil society groups</a:t>
            </a:r>
          </a:p>
          <a:p>
            <a:pPr lvl="1" algn="l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Other relevant authorities (e.g.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,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Ministry of Environmental Protection, Ministry of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Trade, Tourism and Telecommunications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, Ministry of European Integration)</a:t>
            </a:r>
          </a:p>
          <a:p>
            <a:endParaRPr lang="en-US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3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354947" y="628598"/>
            <a:ext cx="76605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MS human resources – short-term experts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826261" y="1340087"/>
            <a:ext cx="7455727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The M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ember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S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tates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partner institutions have identified more than 40 experts/civil servants as STEs, covering all project components and activities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Most STEs have previous European (including EU and national policy making) and international experience and a number of them have been involved in projects in the Western Balkan countries</a:t>
            </a:r>
          </a:p>
          <a:p>
            <a:endParaRPr lang="en-US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1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354947" y="628598"/>
            <a:ext cx="76605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Synergies and complementarities with other international projects in Serbia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741460" y="2130800"/>
            <a:ext cx="7455727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FAO/GEF Project “Contribution of Sustainable Forest Management to a Low Emission and Resilient Development” – ongoing;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Forests in women‘s hands (Interreg) – ongoing;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Serbian-German cooperation in the forestry sector: Implementation of an innovative forest management planning considering economic, ecological and social aspects in Serbia -- completed;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Coordination mechanism for cooperation between China and CEEC countries – ongoing</a:t>
            </a:r>
            <a:endParaRPr lang="sk-SK" sz="18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Natura 2000 ...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endParaRPr lang="en-US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1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447094" y="1041866"/>
            <a:ext cx="76605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endParaRPr lang="en-US" sz="2000" b="1" dirty="0">
              <a:solidFill>
                <a:srgbClr val="002060"/>
              </a:solidFill>
              <a:latin typeface="+mj-lt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Component 0: General activities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1249459" y="2140371"/>
            <a:ext cx="5583141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</a:rPr>
              <a:t> A0.1: Kick-off Conference </a:t>
            </a:r>
            <a:r>
              <a:rPr lang="sk-SK" sz="2400" dirty="0">
                <a:solidFill>
                  <a:srgbClr val="002060"/>
                </a:solidFill>
                <a:latin typeface="Calibri" pitchFamily="34" charset="0"/>
              </a:rPr>
              <a:t>– today </a:t>
            </a: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</a:rPr>
              <a:t> A0.2: Sustainability Workshop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</a:rPr>
              <a:t> A0.3: Closing Conference</a:t>
            </a:r>
          </a:p>
          <a:p>
            <a:pPr marL="179388" indent="-179388"/>
            <a:endParaRPr lang="sk-SK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3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0D0D42-8E2E-42A9-AFF6-86849CAEC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4192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577049" y="1431208"/>
            <a:ext cx="7660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Component 1: Assessment and improvement of the current sector policy and administrative capacities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322666" y="2139094"/>
            <a:ext cx="8382520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A1.1: Comprehensive assessment of the forestry sector in Serbia [Months 4-5]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Current state of the forestry sector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analysed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in cooperation with the beneficiary institutions, using tools such as SWOT and gap analyses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G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aps in relation to existing EU standards and regulations in forestry and related areas, such as timber trade and market, information systems, subsidies, NATURA 2000, LULUCF, bio-economy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F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irst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mission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was held in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April, second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in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May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Two missions with 30 STE days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– completed 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9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215007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b="1" dirty="0">
                <a:solidFill>
                  <a:srgbClr val="002060"/>
                </a:solidFill>
                <a:latin typeface="+mj-lt"/>
              </a:rPr>
              <a:t>Key issues, differences, gaps identified, SWOT analysis made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826261" y="2320304"/>
            <a:ext cx="7022339" cy="29668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rgbClr val="002060"/>
                </a:solidFill>
                <a:latin typeface="Calibri" pitchFamily="34" charset="0"/>
              </a:rPr>
              <a:t>Institutional context in the forestry sector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System of forest management planning and implementation</a:t>
            </a:r>
            <a:endParaRPr lang="sk-SK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rgbClr val="002060"/>
                </a:solidFill>
                <a:latin typeface="Calibri" pitchFamily="34" charset="0"/>
              </a:rPr>
              <a:t>Payments support system in forestry (subsidies)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rgbClr val="002060"/>
                </a:solidFill>
                <a:latin typeface="Calibri" pitchFamily="34" charset="0"/>
              </a:rPr>
              <a:t>Forest information system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rgbClr val="002060"/>
                </a:solidFill>
                <a:latin typeface="Calibri" pitchFamily="34" charset="0"/>
              </a:rPr>
              <a:t>Trade with forest products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Relevant cross-sectoral policies and legal frameworks (EU Green Deal)</a:t>
            </a:r>
            <a:endParaRPr lang="sk-SK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2000" dirty="0">
                <a:solidFill>
                  <a:srgbClr val="002060"/>
                </a:solidFill>
                <a:latin typeface="Calibri" pitchFamily="34" charset="0"/>
              </a:rPr>
              <a:t>Socio-economic and cultural issues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k-SK" sz="20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53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215007"/>
            <a:ext cx="7660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Component 1: Assessment and improvement of the current sector policy and administrative capacities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1004984" y="2227119"/>
            <a:ext cx="6893456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A1.2: Road map for a national forest (development)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programme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[Months 6-9]</a:t>
            </a:r>
            <a:endParaRPr lang="sk-SK" sz="18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A1.3: Training plan based on in-depth training needs assessment [Months 6-9]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A1.4: Implementation of the Training plan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A1.5: Study visit to Austria and Slovakia and internship in Slovakia</a:t>
            </a:r>
          </a:p>
        </p:txBody>
      </p:sp>
    </p:spTree>
    <p:extLst>
      <p:ext uri="{BB962C8B-B14F-4D97-AF65-F5344CB8AC3E}">
        <p14:creationId xmlns:p14="http://schemas.microsoft.com/office/powerpoint/2010/main" val="66665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30314" y="1413544"/>
            <a:ext cx="7660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Component 2: Assessment and improvement of the current payment system in the forestry sector in Serbia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447094" y="2361517"/>
            <a:ext cx="8258092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A2.1: Assessment of subsidies in the forestry sector in Serbia [Months 4-9]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Overview of forestry support systems in Austria and Slovakia (national and EU level) and their comparison with the Serbian system as a basis for the assessment of subsidies related to forest policy goals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Two missions, first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was held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in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May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, second in September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A2.2: System design for forestry subsidies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A2.3: Study visit to relevant institutions in Austria and Slovakia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A2.4: Workshop for Ministry staff and potential other beneficiaries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621437" y="1413544"/>
            <a:ext cx="7660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Component 3: Assessment and alignment of the current timber trade system legislation in Serbia with EU requirements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447094" y="2361517"/>
            <a:ext cx="8258092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A3.1: Workshops for the institutions and authorities on the current situation of timber harvesting and trade in Serbia [Months 4-9]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Identification of institutional setup and authorities involved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Competences (legislation) and control functions. This activity shall ultimately result in 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organisational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chart of government agencies and competent authorities in the forestry sector and in the broader policy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context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Workshop with government agencies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Three missions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(two in June, one in September)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18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587571" y="1451350"/>
            <a:ext cx="76605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Component 3: Assessment and alignment of the current timber trade system legislation in Serbia with EU requirements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442953" y="2272740"/>
            <a:ext cx="8258092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A3.2: Assessment of the importance of the forestry and timber sector for Serbia’s economy [Months 4-9]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A3.3: Analysis of institutional control and traceability of timber harvested, processed and traded including identification of challenges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A3.4: Study visit to relevant institutions in Austria and Slovakia</a:t>
            </a:r>
          </a:p>
          <a:p>
            <a:pPr>
              <a:defRPr/>
            </a:pP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A3.5: Recommendations/options for alignment of legislation, monitoring and enforcement including possible institutional restructuring of authorities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05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0" y="6239435"/>
            <a:ext cx="9144000" cy="618565"/>
          </a:xfrm>
          <a:prstGeom prst="rect">
            <a:avLst/>
          </a:prstGeom>
          <a:solidFill>
            <a:srgbClr val="BEC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Skupina 15"/>
          <p:cNvGrpSpPr/>
          <p:nvPr/>
        </p:nvGrpSpPr>
        <p:grpSpPr>
          <a:xfrm>
            <a:off x="-1" y="0"/>
            <a:ext cx="9144000" cy="776383"/>
            <a:chOff x="0" y="0"/>
            <a:chExt cx="9115859" cy="776383"/>
          </a:xfrm>
        </p:grpSpPr>
        <p:sp>
          <p:nvSpPr>
            <p:cNvPr id="17" name="Obdĺžnik 16"/>
            <p:cNvSpPr/>
            <p:nvPr/>
          </p:nvSpPr>
          <p:spPr>
            <a:xfrm>
              <a:off x="0" y="0"/>
              <a:ext cx="9115859" cy="7763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Obrázok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719" y="158780"/>
              <a:ext cx="756000" cy="50409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9" name="Obrázok 18" descr="C:\Users\Ivan\Desktop\Eu-za-tebe-eu-1.pn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2966" y="177104"/>
              <a:ext cx="1535430" cy="48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6" name="Obdĺžnik 2"/>
          <p:cNvSpPr>
            <a:spLocks noChangeArrowheads="1"/>
          </p:cNvSpPr>
          <p:nvPr/>
        </p:nvSpPr>
        <p:spPr bwMode="auto">
          <a:xfrm>
            <a:off x="1" y="6407225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TWINNING PROJECT: “Improvement of forest management in Serbia as a contribution to climate change adaptation and mitigation”</a:t>
            </a:r>
            <a:endParaRPr kumimoji="0" 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ové pole 6"/>
          <p:cNvSpPr txBox="1">
            <a:spLocks/>
          </p:cNvSpPr>
          <p:nvPr/>
        </p:nvSpPr>
        <p:spPr bwMode="auto">
          <a:xfrm>
            <a:off x="5370164" y="360047"/>
            <a:ext cx="1727750" cy="30777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This project is funded</a:t>
            </a:r>
          </a:p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>by the European Union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9D243A-5D7A-496D-A0B8-07B78C0F886E}"/>
              </a:ext>
            </a:extLst>
          </p:cNvPr>
          <p:cNvSpPr txBox="1"/>
          <p:nvPr/>
        </p:nvSpPr>
        <p:spPr>
          <a:xfrm>
            <a:off x="447094" y="1215007"/>
            <a:ext cx="766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j-lt"/>
              </a:rPr>
              <a:t>Risk</a:t>
            </a:r>
            <a:r>
              <a:rPr lang="sk-SK" sz="2000" b="1" dirty="0">
                <a:solidFill>
                  <a:srgbClr val="002060"/>
                </a:solidFill>
                <a:latin typeface="+mj-lt"/>
              </a:rPr>
              <a:t>s -- </a:t>
            </a:r>
            <a:r>
              <a:rPr lang="sk-SK" b="1" dirty="0">
                <a:solidFill>
                  <a:srgbClr val="002060"/>
                </a:solidFill>
                <a:latin typeface="Calibri" pitchFamily="34" charset="0"/>
              </a:rPr>
              <a:t>managing a twinning project at times of uncertainty</a:t>
            </a:r>
            <a:endParaRPr lang="en-US" dirty="0"/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xmlns="" id="{B132AF72-4574-4552-8868-738B3CF3CA6F}"/>
              </a:ext>
            </a:extLst>
          </p:cNvPr>
          <p:cNvSpPr txBox="1">
            <a:spLocks/>
          </p:cNvSpPr>
          <p:nvPr/>
        </p:nvSpPr>
        <p:spPr>
          <a:xfrm>
            <a:off x="442953" y="1958455"/>
            <a:ext cx="8258092" cy="3240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rgbClr val="002060"/>
                </a:solidFill>
                <a:latin typeface="Calibri" pitchFamily="34" charset="0"/>
              </a:rPr>
              <a:t>STE travel/missions in Serbia not possible due to Covid-19 (high likelihood, high impact)</a:t>
            </a:r>
            <a:r>
              <a:rPr lang="sk-SK" sz="1800" b="1" dirty="0">
                <a:solidFill>
                  <a:srgbClr val="002060"/>
                </a:solidFill>
                <a:latin typeface="Calibri" pitchFamily="34" charset="0"/>
              </a:rPr>
              <a:t> – remote missions</a:t>
            </a:r>
          </a:p>
          <a:p>
            <a:pPr>
              <a:defRPr/>
            </a:pPr>
            <a:endParaRPr lang="en-US" sz="900" b="1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O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ngoing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process of EU accession negotiations in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Serbia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A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vailability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of key experts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 (MS and BC)</a:t>
            </a:r>
            <a:endParaRPr lang="en-US" sz="18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C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ross-sector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al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coordination (e.g.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,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between ministries and with other public institutions) in relation to legal frameworks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P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articipation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of key stakeholders such as private forest owners and civil society in forest policy formulation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Attitudes towards 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institutional reforms in the forest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ry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sector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G</a:t>
            </a:r>
            <a:r>
              <a:rPr lang="en-US" sz="1800" dirty="0" err="1">
                <a:solidFill>
                  <a:srgbClr val="002060"/>
                </a:solidFill>
                <a:latin typeface="Calibri" pitchFamily="34" charset="0"/>
              </a:rPr>
              <a:t>overnance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in the forest</a:t>
            </a:r>
            <a:r>
              <a:rPr lang="sk-SK" sz="1800" dirty="0">
                <a:solidFill>
                  <a:srgbClr val="002060"/>
                </a:solidFill>
                <a:latin typeface="Calibri" pitchFamily="34" charset="0"/>
              </a:rPr>
              <a:t>ry</a:t>
            </a:r>
            <a:r>
              <a:rPr lang="en-US" sz="1800" dirty="0">
                <a:solidFill>
                  <a:srgbClr val="002060"/>
                </a:solidFill>
                <a:latin typeface="Calibri" pitchFamily="34" charset="0"/>
              </a:rPr>
              <a:t> sector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81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Vlastný návr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Vlastný návr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lastný návr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Vlastný návr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tuerk_master</Template>
  <TotalTime>6424</TotalTime>
  <Words>1725</Words>
  <Application>Microsoft Office PowerPoint</Application>
  <PresentationFormat>On-screen Show (4:3)</PresentationFormat>
  <Paragraphs>172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Arial Narrow</vt:lpstr>
      <vt:lpstr>Calibri</vt:lpstr>
      <vt:lpstr>Myriad Pro</vt:lpstr>
      <vt:lpstr>Times New Roman</vt:lpstr>
      <vt:lpstr>3_Vlastný návrh</vt:lpstr>
      <vt:lpstr>2_Vlastný návrh</vt:lpstr>
      <vt:lpstr>Vlastný návrh</vt:lpstr>
      <vt:lpstr>1_Vlastný návrh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AEI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AEI - Agency for European Integration and Economic Development</dc:title>
  <dc:creator>Carmen</dc:creator>
  <cp:lastModifiedBy>Ljiljana Sovilj</cp:lastModifiedBy>
  <cp:revision>1306</cp:revision>
  <cp:lastPrinted>2016-01-15T13:03:30Z</cp:lastPrinted>
  <dcterms:created xsi:type="dcterms:W3CDTF">2007-02-07T11:41:01Z</dcterms:created>
  <dcterms:modified xsi:type="dcterms:W3CDTF">2021-07-05T07:04:51Z</dcterms:modified>
</cp:coreProperties>
</file>