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63" r:id="rId2"/>
    <p:sldId id="261" r:id="rId3"/>
    <p:sldId id="257" r:id="rId4"/>
    <p:sldId id="259" r:id="rId5"/>
    <p:sldId id="256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sr-Latn-RS" sz="1800"/>
              <a:t>Forest cover </a:t>
            </a:r>
            <a:r>
              <a:rPr lang="en-US" sz="1800"/>
              <a:t>%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8.0401212654169441E-2"/>
          <c:y val="0.14867115465231259"/>
          <c:w val="0.89823359132423197"/>
          <c:h val="0.7645354452385551"/>
        </c:manualLayout>
      </c:layout>
      <c:lineChart>
        <c:grouping val="standar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%</c:v>
                </c:pt>
              </c:strCache>
            </c:strRef>
          </c:tx>
          <c:spPr>
            <a:ln w="28575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1-709B-43BD-8D8D-D25B7DF842E9}"/>
              </c:ext>
            </c:extLst>
          </c:dPt>
          <c:dPt>
            <c:idx val="1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3-709B-43BD-8D8D-D25B7DF842E9}"/>
              </c:ext>
            </c:extLst>
          </c:dPt>
          <c:dPt>
            <c:idx val="3"/>
            <c:marker>
              <c:symbol val="none"/>
            </c:marker>
            <c:bubble3D val="0"/>
            <c:spPr>
              <a:ln w="28575" cap="rnd">
                <a:solidFill>
                  <a:schemeClr val="accent6">
                    <a:lumMod val="75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5-709B-43BD-8D8D-D25B7DF842E9}"/>
              </c:ext>
            </c:extLst>
          </c:dPt>
          <c:dLbls>
            <c:dLbl>
              <c:idx val="1"/>
              <c:layout>
                <c:manualLayout>
                  <c:x val="-1.584158415841589E-2"/>
                  <c:y val="4.70085470085470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709B-43BD-8D8D-D25B7DF842E9}"/>
                </c:ext>
              </c:extLst>
            </c:dLbl>
            <c:dLbl>
              <c:idx val="2"/>
              <c:layout>
                <c:manualLayout>
                  <c:x val="-2.6402640264026403E-2"/>
                  <c:y val="-5.128205128205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709B-43BD-8D8D-D25B7DF842E9}"/>
                </c:ext>
              </c:extLst>
            </c:dLbl>
            <c:dLbl>
              <c:idx val="3"/>
              <c:layout>
                <c:manualLayout>
                  <c:x val="-2.112211221122122E-2"/>
                  <c:y val="-5.12820512820512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800" b="0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709B-43BD-8D8D-D25B7DF842E9}"/>
                </c:ext>
              </c:extLst>
            </c:dLbl>
            <c:dLbl>
              <c:idx val="4"/>
              <c:layout>
                <c:manualLayout>
                  <c:x val="-2.6402640264026403E-2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709B-43BD-8D8D-D25B7DF842E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Sheet1!$B$4:$B$8</c:f>
              <c:strCache>
                <c:ptCount val="5"/>
                <c:pt idx="0">
                  <c:v>XVIII</c:v>
                </c:pt>
                <c:pt idx="1">
                  <c:v>1938</c:v>
                </c:pt>
                <c:pt idx="2">
                  <c:v>2009 (NFI)</c:v>
                </c:pt>
                <c:pt idx="3">
                  <c:v>2022</c:v>
                </c:pt>
                <c:pt idx="4">
                  <c:v>GOAL</c:v>
                </c:pt>
              </c:strCache>
            </c:strRef>
          </c:cat>
          <c:val>
            <c:numRef>
              <c:f>Sheet1!$C$4:$C$8</c:f>
              <c:numCache>
                <c:formatCode>General</c:formatCode>
                <c:ptCount val="5"/>
                <c:pt idx="0" formatCode="0.0">
                  <c:v>75</c:v>
                </c:pt>
                <c:pt idx="1">
                  <c:v>17.600000000000001</c:v>
                </c:pt>
                <c:pt idx="2">
                  <c:v>29.1</c:v>
                </c:pt>
                <c:pt idx="3" formatCode="0.0">
                  <c:v>39</c:v>
                </c:pt>
                <c:pt idx="4">
                  <c:v>41.4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709B-43BD-8D8D-D25B7DF842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0161648"/>
        <c:axId val="1680172048"/>
      </c:lineChart>
      <c:catAx>
        <c:axId val="168016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172048"/>
        <c:crosses val="autoZero"/>
        <c:auto val="1"/>
        <c:lblAlgn val="ctr"/>
        <c:lblOffset val="100"/>
        <c:noMultiLvlLbl val="0"/>
      </c:catAx>
      <c:valAx>
        <c:axId val="168017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016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DB3566-D228-4C25-8A65-A3FF50B1698D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C99D17-5B7C-44AE-879E-E5DDE525E5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218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187A-FB33-4C56-80D2-CEDB9A006A9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930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E5187A-FB33-4C56-80D2-CEDB9A006A98}" type="slidenum">
              <a:rPr lang="en-US" smtClean="0">
                <a:solidFill>
                  <a:prstClr val="black"/>
                </a:solidFill>
              </a:rPr>
              <a:pPr/>
              <a:t>5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76576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C99D17-5B7C-44AE-879E-E5DDE525E56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771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44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0084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814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790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095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6554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525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8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130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378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090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03A408-6044-49CE-BC4C-E5372C0F27B7}" type="datetimeFigureOut">
              <a:rPr lang="en-US" smtClean="0"/>
              <a:t>6/21/2021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545605-0024-4C85-A479-4E85261DD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7245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9.emf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emf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6840" y="862149"/>
            <a:ext cx="10515600" cy="4509056"/>
          </a:xfrm>
        </p:spPr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sr-Cyrl-RS" sz="4000" b="1" dirty="0" smtClean="0"/>
              <a:t>Forests </a:t>
            </a:r>
            <a:r>
              <a:rPr lang="sr-Cyrl-RS" sz="4000" b="1" dirty="0"/>
              <a:t>and forest management in Serbia – challenges and </a:t>
            </a:r>
            <a:r>
              <a:rPr lang="sr-Cyrl-RS" sz="4000" b="1" dirty="0" smtClean="0"/>
              <a:t>perspectives</a:t>
            </a:r>
            <a:endParaRPr lang="sr-Latn-RS" sz="4000" b="1" dirty="0" smtClean="0"/>
          </a:p>
          <a:p>
            <a:pPr marL="0" indent="0" algn="ctr">
              <a:buNone/>
            </a:pPr>
            <a:endParaRPr lang="sr-Latn-RS" dirty="0" smtClean="0"/>
          </a:p>
          <a:p>
            <a:pPr marL="0" indent="0" algn="ctr">
              <a:buNone/>
            </a:pPr>
            <a:endParaRPr lang="sr-Latn-RS" dirty="0"/>
          </a:p>
          <a:p>
            <a:pPr marL="0" indent="0" algn="ctr">
              <a:buNone/>
            </a:pPr>
            <a:r>
              <a:rPr lang="en-US" dirty="0" smtClean="0"/>
              <a:t>Sa</a:t>
            </a:r>
            <a:r>
              <a:rPr lang="sr-Latn-RS" dirty="0" smtClean="0"/>
              <a:t>ša Stamatović, Acting director</a:t>
            </a:r>
          </a:p>
          <a:p>
            <a:pPr marL="0" indent="0" algn="ctr">
              <a:buNone/>
            </a:pPr>
            <a:r>
              <a:rPr lang="sr-Latn-RS" dirty="0" smtClean="0"/>
              <a:t>Directorate of Forests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103829" y="5640309"/>
            <a:ext cx="62016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dirty="0" smtClean="0"/>
              <a:t>Belgrade, </a:t>
            </a:r>
          </a:p>
          <a:p>
            <a:pPr algn="ctr"/>
            <a:r>
              <a:rPr lang="sr-Latn-RS" dirty="0" smtClean="0"/>
              <a:t>June 22, 2021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4616" r="1426" b="12301"/>
          <a:stretch/>
        </p:blipFill>
        <p:spPr>
          <a:xfrm>
            <a:off x="946840" y="0"/>
            <a:ext cx="10554788" cy="982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6380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97808" y="1087151"/>
            <a:ext cx="10749793" cy="631210"/>
          </a:xfrm>
        </p:spPr>
        <p:txBody>
          <a:bodyPr>
            <a:normAutofit/>
          </a:bodyPr>
          <a:lstStyle/>
          <a:p>
            <a:pPr algn="ctr"/>
            <a:r>
              <a:rPr lang="de-DE" sz="3600" b="1" dirty="0" smtClean="0"/>
              <a:t>Ecosystem services / functions and modern forestry</a:t>
            </a:r>
            <a:endParaRPr lang="de-DE" sz="3600" b="1" dirty="0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2330" y="1780049"/>
            <a:ext cx="6210989" cy="3832894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2330" y="5267460"/>
            <a:ext cx="1426127" cy="1048168"/>
          </a:xfrm>
          <a:solidFill>
            <a:srgbClr val="FFFFCC"/>
          </a:solidFill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de-DE" sz="2000" dirty="0" smtClean="0">
                <a:solidFill>
                  <a:schemeClr val="tx1"/>
                </a:solidFill>
              </a:rPr>
              <a:t>W</a:t>
            </a:r>
            <a:r>
              <a:rPr lang="de-DE" sz="2000" b="1" dirty="0" smtClean="0">
                <a:solidFill>
                  <a:schemeClr val="tx1"/>
                </a:solidFill>
              </a:rPr>
              <a:t>ood production</a:t>
            </a:r>
            <a:r>
              <a:rPr lang="de-DE" sz="1800" dirty="0" smtClean="0">
                <a:solidFill>
                  <a:schemeClr val="tx1"/>
                </a:solidFill>
              </a:rPr>
              <a:t>, </a:t>
            </a:r>
            <a:r>
              <a:rPr lang="de-DE" sz="1800" dirty="0">
                <a:solidFill>
                  <a:schemeClr val="tx1"/>
                </a:solidFill>
              </a:rPr>
              <a:t>fresh </a:t>
            </a:r>
            <a:r>
              <a:rPr lang="de-DE" sz="1800" dirty="0" smtClean="0">
                <a:solidFill>
                  <a:schemeClr val="tx1"/>
                </a:solidFill>
              </a:rPr>
              <a:t>water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5" name="Inhaltsplatzhalter 2"/>
          <p:cNvSpPr txBox="1">
            <a:spLocks/>
          </p:cNvSpPr>
          <p:nvPr/>
        </p:nvSpPr>
        <p:spPr>
          <a:xfrm>
            <a:off x="3531824" y="5299198"/>
            <a:ext cx="1716277" cy="1070955"/>
          </a:xfrm>
          <a:prstGeom prst="rect">
            <a:avLst/>
          </a:prstGeom>
          <a:solidFill>
            <a:srgbClr val="FFFFCC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2000" b="1" dirty="0" smtClean="0">
                <a:solidFill>
                  <a:schemeClr val="tx1"/>
                </a:solidFill>
              </a:rPr>
              <a:t>Biodiversity</a:t>
            </a:r>
            <a:r>
              <a:rPr lang="de-DE" sz="2000" dirty="0">
                <a:solidFill>
                  <a:schemeClr val="tx1"/>
                </a:solidFill>
              </a:rPr>
              <a:t>,</a:t>
            </a:r>
            <a:r>
              <a:rPr lang="de-DE" sz="2000" dirty="0" smtClean="0">
                <a:solidFill>
                  <a:schemeClr val="tx1"/>
                </a:solidFill>
              </a:rPr>
              <a:t> habitats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16" name="Inhaltsplatzhalter 2"/>
          <p:cNvSpPr txBox="1">
            <a:spLocks/>
          </p:cNvSpPr>
          <p:nvPr/>
        </p:nvSpPr>
        <p:spPr>
          <a:xfrm>
            <a:off x="5192987" y="5299198"/>
            <a:ext cx="1364296" cy="1131717"/>
          </a:xfrm>
          <a:prstGeom prst="rect">
            <a:avLst/>
          </a:prstGeom>
          <a:solidFill>
            <a:srgbClr val="FFFFCC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2000" dirty="0" smtClean="0">
                <a:solidFill>
                  <a:schemeClr val="tx1"/>
                </a:solidFill>
              </a:rPr>
              <a:t>Tourism, recreation</a:t>
            </a:r>
            <a:endParaRPr lang="de-DE" sz="2000" dirty="0">
              <a:solidFill>
                <a:schemeClr val="tx1"/>
              </a:solidFill>
            </a:endParaRPr>
          </a:p>
        </p:txBody>
      </p:sp>
      <p:sp>
        <p:nvSpPr>
          <p:cNvPr id="14" name="Inhaltsplatzhalter 2"/>
          <p:cNvSpPr txBox="1">
            <a:spLocks/>
          </p:cNvSpPr>
          <p:nvPr/>
        </p:nvSpPr>
        <p:spPr>
          <a:xfrm>
            <a:off x="1778457" y="5263604"/>
            <a:ext cx="1753367" cy="1131718"/>
          </a:xfrm>
          <a:prstGeom prst="rect">
            <a:avLst/>
          </a:prstGeom>
          <a:solidFill>
            <a:srgbClr val="FFFFCC"/>
          </a:solidFill>
        </p:spPr>
        <p:txBody>
          <a:bodyPr vert="horz" lIns="0" tIns="45720" rIns="0" bIns="45720" rtlCol="0">
            <a:no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de-DE" sz="2000" dirty="0" smtClean="0">
                <a:solidFill>
                  <a:schemeClr val="tx1"/>
                </a:solidFill>
              </a:rPr>
              <a:t>Fighting </a:t>
            </a:r>
            <a:r>
              <a:rPr lang="de-DE" sz="2000" b="1" dirty="0" smtClean="0">
                <a:solidFill>
                  <a:schemeClr val="tx1"/>
                </a:solidFill>
              </a:rPr>
              <a:t>c</a:t>
            </a:r>
            <a:r>
              <a:rPr lang="en-US" sz="2000" b="1" dirty="0" err="1" smtClean="0">
                <a:solidFill>
                  <a:schemeClr val="tx1"/>
                </a:solidFill>
              </a:rPr>
              <a:t>limate</a:t>
            </a:r>
            <a:r>
              <a:rPr lang="en-US" sz="2000" b="1" dirty="0" smtClean="0">
                <a:solidFill>
                  <a:schemeClr val="tx1"/>
                </a:solidFill>
              </a:rPr>
              <a:t> change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de-DE" sz="2000" dirty="0">
                <a:solidFill>
                  <a:schemeClr val="tx1"/>
                </a:solidFill>
              </a:rPr>
              <a:t>Carbon </a:t>
            </a:r>
            <a:r>
              <a:rPr lang="de-DE" sz="2000" dirty="0" err="1">
                <a:solidFill>
                  <a:schemeClr val="tx1"/>
                </a:solidFill>
              </a:rPr>
              <a:t>sequestration</a:t>
            </a: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9" name="Gruppieren 1"/>
          <p:cNvGrpSpPr/>
          <p:nvPr/>
        </p:nvGrpSpPr>
        <p:grpSpPr>
          <a:xfrm>
            <a:off x="6909264" y="1780049"/>
            <a:ext cx="4896770" cy="4820634"/>
            <a:chOff x="5796045" y="1474102"/>
            <a:chExt cx="6272832" cy="5478437"/>
          </a:xfrm>
        </p:grpSpPr>
        <p:pic>
          <p:nvPicPr>
            <p:cNvPr id="10" name="Picture 9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r="51954"/>
            <a:stretch/>
          </p:blipFill>
          <p:spPr bwMode="auto">
            <a:xfrm>
              <a:off x="6385333" y="1955215"/>
              <a:ext cx="5041751" cy="40630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Donut 10"/>
            <p:cNvSpPr/>
            <p:nvPr/>
          </p:nvSpPr>
          <p:spPr>
            <a:xfrm>
              <a:off x="5796045" y="1474102"/>
              <a:ext cx="6272832" cy="5478437"/>
            </a:xfrm>
            <a:prstGeom prst="donut">
              <a:avLst>
                <a:gd name="adj" fmla="val 9207"/>
              </a:avLst>
            </a:prstGeom>
            <a:ln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Donut 11"/>
            <p:cNvSpPr/>
            <p:nvPr/>
          </p:nvSpPr>
          <p:spPr>
            <a:xfrm>
              <a:off x="6255203" y="1988866"/>
              <a:ext cx="5354516" cy="4448907"/>
            </a:xfrm>
            <a:prstGeom prst="donut">
              <a:avLst>
                <a:gd name="adj" fmla="val 5740"/>
              </a:avLst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prstClr val="black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 flipV="1">
              <a:off x="6713635" y="2372636"/>
              <a:ext cx="457200" cy="37806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8279260">
              <a:off x="6257953" y="4216654"/>
              <a:ext cx="715500" cy="610989"/>
            </a:xfrm>
            <a:prstGeom prst="rect">
              <a:avLst/>
            </a:prstGeom>
          </p:spPr>
        </p:pic>
        <p:pic>
          <p:nvPicPr>
            <p:cNvPr id="19" name="Picture 1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0025666">
              <a:off x="6277920" y="2842882"/>
              <a:ext cx="675567" cy="576889"/>
            </a:xfrm>
            <a:prstGeom prst="rect">
              <a:avLst/>
            </a:prstGeom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9559411" y="2058707"/>
              <a:ext cx="542591" cy="463336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093720" y="5035172"/>
              <a:ext cx="1055880" cy="901650"/>
            </a:xfrm>
            <a:prstGeom prst="rect">
              <a:avLst/>
            </a:prstGeom>
          </p:spPr>
        </p:pic>
        <p:sp>
          <p:nvSpPr>
            <p:cNvPr id="22" name="Rectangle 21"/>
            <p:cNvSpPr/>
            <p:nvPr/>
          </p:nvSpPr>
          <p:spPr>
            <a:xfrm>
              <a:off x="8334643" y="2019079"/>
              <a:ext cx="1099038" cy="205990"/>
            </a:xfrm>
            <a:prstGeom prst="rect">
              <a:avLst/>
            </a:prstGeom>
            <a:solidFill>
              <a:schemeClr val="accent6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</a:rPr>
                <a:t>Forestry</a:t>
              </a: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387461" y="1495276"/>
              <a:ext cx="1037493" cy="33478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dirty="0">
                  <a:solidFill>
                    <a:prstClr val="white"/>
                  </a:solidFill>
                </a:rPr>
                <a:t>Society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1067350">
              <a:off x="9470368" y="5350357"/>
              <a:ext cx="1055880" cy="901650"/>
            </a:xfrm>
            <a:prstGeom prst="rect">
              <a:avLst/>
            </a:prstGeom>
          </p:spPr>
        </p:pic>
      </p:grpSp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4616" r="1426" b="12301"/>
          <a:stretch/>
        </p:blipFill>
        <p:spPr>
          <a:xfrm>
            <a:off x="1267484" y="59470"/>
            <a:ext cx="9432685" cy="8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7929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0421" y="1165723"/>
            <a:ext cx="11098634" cy="574667"/>
          </a:xfrm>
        </p:spPr>
        <p:txBody>
          <a:bodyPr>
            <a:noAutofit/>
          </a:bodyPr>
          <a:lstStyle/>
          <a:p>
            <a:pPr algn="ctr"/>
            <a:r>
              <a:rPr lang="sr-Latn-RS" sz="3600" b="1" dirty="0" smtClean="0"/>
              <a:t>SERBIAN NATIONAL FOREST PROGRAM</a:t>
            </a:r>
            <a:endParaRPr lang="en-GB" sz="3600" b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054" y="1928423"/>
            <a:ext cx="3480825" cy="363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03969" y="1774261"/>
            <a:ext cx="3756204" cy="3773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178653" y="6031728"/>
            <a:ext cx="9597006" cy="40011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Ones process starts all phases start</a:t>
            </a:r>
            <a:endParaRPr lang="sr-Latn-CS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9879" y="1785257"/>
            <a:ext cx="3749879" cy="3940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4616" r="1426" b="12301"/>
          <a:stretch/>
        </p:blipFill>
        <p:spPr>
          <a:xfrm>
            <a:off x="1267484" y="59470"/>
            <a:ext cx="9432685" cy="8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857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050" y="1016622"/>
            <a:ext cx="11375472" cy="83356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3600" b="1" dirty="0" smtClean="0"/>
              <a:t>Forests </a:t>
            </a:r>
            <a:r>
              <a:rPr lang="de-DE" sz="3600" b="1" dirty="0"/>
              <a:t>and </a:t>
            </a:r>
            <a:r>
              <a:rPr lang="de-DE" sz="3600" b="1" dirty="0" smtClean="0"/>
              <a:t>forest</a:t>
            </a:r>
            <a:r>
              <a:rPr lang="sr-Latn-RS" sz="3600" b="1" dirty="0" smtClean="0"/>
              <a:t>ry</a:t>
            </a:r>
            <a:r>
              <a:rPr lang="de-DE" sz="3600" b="1" dirty="0" smtClean="0"/>
              <a:t> </a:t>
            </a:r>
            <a:r>
              <a:rPr lang="de-DE" sz="3600" b="1" dirty="0"/>
              <a:t>sector in Serbia – resource with potentials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6101786" y="1875582"/>
            <a:ext cx="5409305" cy="4244916"/>
            <a:chOff x="1737494" y="1325970"/>
            <a:chExt cx="9153484" cy="5007718"/>
          </a:xfrm>
        </p:grpSpPr>
        <p:pic>
          <p:nvPicPr>
            <p:cNvPr id="25" name="Grafik 2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37494" y="1325970"/>
              <a:ext cx="9153484" cy="5007718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737494" y="1883888"/>
              <a:ext cx="2351774" cy="993536"/>
            </a:xfrm>
            <a:prstGeom prst="rect">
              <a:avLst/>
            </a:prstGeom>
          </p:spPr>
        </p:pic>
        <p:pic>
          <p:nvPicPr>
            <p:cNvPr id="8" name="Picture 2"/>
            <p:cNvPicPr/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37494" y="2877424"/>
              <a:ext cx="2351774" cy="105718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2"/>
            <p:cNvPicPr>
              <a:picLocks noChangeAspect="1"/>
            </p:cNvPicPr>
            <p:nvPr/>
          </p:nvPicPr>
          <p:blipFill rotWithShape="1">
            <a:blip r:embed="rId6" cstate="print"/>
            <a:srcRect t="19467"/>
            <a:stretch/>
          </p:blipFill>
          <p:spPr>
            <a:xfrm>
              <a:off x="1737494" y="3934613"/>
              <a:ext cx="2351774" cy="960845"/>
            </a:xfrm>
            <a:prstGeom prst="rect">
              <a:avLst/>
            </a:prstGeom>
          </p:spPr>
        </p:pic>
      </p:grp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1098733"/>
              </p:ext>
            </p:extLst>
          </p:nvPr>
        </p:nvGraphicFramePr>
        <p:xfrm>
          <a:off x="562062" y="2211977"/>
          <a:ext cx="4676024" cy="32700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4" name="Rectangle 3"/>
          <p:cNvSpPr/>
          <p:nvPr/>
        </p:nvSpPr>
        <p:spPr>
          <a:xfrm>
            <a:off x="562062" y="6199464"/>
            <a:ext cx="11453037" cy="411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dirty="0">
                <a:solidFill>
                  <a:schemeClr val="tx1"/>
                </a:solidFill>
              </a:rPr>
              <a:t>State of forests is </a:t>
            </a:r>
            <a:r>
              <a:rPr lang="en-US" dirty="0">
                <a:solidFill>
                  <a:schemeClr val="tx1"/>
                </a:solidFill>
              </a:rPr>
              <a:t>mirror pictures</a:t>
            </a:r>
            <a:r>
              <a:rPr lang="sr-Latn-RS" dirty="0">
                <a:solidFill>
                  <a:schemeClr val="tx1"/>
                </a:solidFill>
              </a:rPr>
              <a:t> of country</a:t>
            </a:r>
            <a:r>
              <a:rPr lang="en-US" dirty="0">
                <a:solidFill>
                  <a:schemeClr val="tx1"/>
                </a:solidFill>
              </a:rPr>
              <a:t>’s </a:t>
            </a:r>
            <a:r>
              <a:rPr lang="sr-Latn-RS" dirty="0">
                <a:solidFill>
                  <a:schemeClr val="tx1"/>
                </a:solidFill>
              </a:rPr>
              <a:t>economic, social and historical circumstances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4616" r="1426" b="12301"/>
          <a:stretch/>
        </p:blipFill>
        <p:spPr>
          <a:xfrm>
            <a:off x="1267484" y="59470"/>
            <a:ext cx="9432685" cy="8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3546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ieren 4"/>
          <p:cNvGrpSpPr/>
          <p:nvPr/>
        </p:nvGrpSpPr>
        <p:grpSpPr>
          <a:xfrm>
            <a:off x="1865903" y="202077"/>
            <a:ext cx="8922421" cy="5465251"/>
            <a:chOff x="1295467" y="692697"/>
            <a:chExt cx="9697077" cy="5483269"/>
          </a:xfrm>
        </p:grpSpPr>
        <p:cxnSp>
          <p:nvCxnSpPr>
            <p:cNvPr id="31" name="Gerade Verbindung 30"/>
            <p:cNvCxnSpPr/>
            <p:nvPr/>
          </p:nvCxnSpPr>
          <p:spPr>
            <a:xfrm>
              <a:off x="6228463" y="4371183"/>
              <a:ext cx="24003" cy="1803430"/>
            </a:xfrm>
            <a:prstGeom prst="line">
              <a:avLst/>
            </a:prstGeom>
            <a:ln w="19050">
              <a:prstDash val="lgDash"/>
            </a:ln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Abgerundetes Rechteck 13"/>
            <p:cNvSpPr/>
            <p:nvPr/>
          </p:nvSpPr>
          <p:spPr>
            <a:xfrm>
              <a:off x="4270094" y="5448094"/>
              <a:ext cx="3744416" cy="36004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On non-forest land</a:t>
              </a:r>
              <a:r>
                <a:rPr lang="sr-Cyrl-RS" sz="1400" dirty="0" smtClean="0">
                  <a:solidFill>
                    <a:prstClr val="black"/>
                  </a:solidFill>
                </a:rPr>
                <a:t> </a:t>
              </a:r>
              <a:r>
                <a:rPr lang="de-DE" sz="1400" dirty="0" smtClean="0">
                  <a:solidFill>
                    <a:prstClr val="black"/>
                  </a:solidFill>
                </a:rPr>
                <a:t>(</a:t>
              </a:r>
              <a:r>
                <a:rPr lang="en-US" sz="1400" dirty="0" smtClean="0">
                  <a:solidFill>
                    <a:prstClr val="black"/>
                  </a:solidFill>
                </a:rPr>
                <a:t>bush, </a:t>
              </a:r>
              <a:r>
                <a:rPr lang="en-US" sz="1400" dirty="0" err="1" smtClean="0">
                  <a:solidFill>
                    <a:prstClr val="black"/>
                  </a:solidFill>
                </a:rPr>
                <a:t>etc</a:t>
              </a:r>
              <a:r>
                <a:rPr lang="sr-Cyrl-RS" sz="1400" dirty="0" smtClean="0">
                  <a:solidFill>
                    <a:prstClr val="black"/>
                  </a:solidFill>
                </a:rPr>
                <a:t>.</a:t>
              </a:r>
              <a:r>
                <a:rPr lang="de-DE" sz="1400" dirty="0">
                  <a:solidFill>
                    <a:prstClr val="black"/>
                  </a:solidFill>
                </a:rPr>
                <a:t>)</a:t>
              </a:r>
            </a:p>
          </p:txBody>
        </p:sp>
        <p:cxnSp>
          <p:nvCxnSpPr>
            <p:cNvPr id="20" name="Gerade Verbindung 19"/>
            <p:cNvCxnSpPr/>
            <p:nvPr/>
          </p:nvCxnSpPr>
          <p:spPr>
            <a:xfrm flipH="1" flipV="1">
              <a:off x="1295467" y="692697"/>
              <a:ext cx="9697077" cy="5472113"/>
            </a:xfrm>
            <a:prstGeom prst="line">
              <a:avLst/>
            </a:prstGeom>
            <a:ln w="19050"/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Gerade Verbindung 11"/>
            <p:cNvCxnSpPr/>
            <p:nvPr/>
          </p:nvCxnSpPr>
          <p:spPr>
            <a:xfrm flipV="1">
              <a:off x="1295467" y="692697"/>
              <a:ext cx="9697077" cy="5472113"/>
            </a:xfrm>
            <a:prstGeom prst="line">
              <a:avLst/>
            </a:prstGeom>
            <a:ln w="19050"/>
            <a:effectLst>
              <a:glow rad="63500">
                <a:schemeClr val="accent6">
                  <a:satMod val="175000"/>
                  <a:alpha val="40000"/>
                </a:scheme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Abgerundetes Rechteck 9"/>
            <p:cNvSpPr/>
            <p:nvPr/>
          </p:nvSpPr>
          <p:spPr>
            <a:xfrm>
              <a:off x="2455225" y="3529210"/>
              <a:ext cx="1920213" cy="64484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Intensive and timely tending</a:t>
              </a:r>
              <a:endParaRPr lang="de-DE" sz="1400" dirty="0">
                <a:solidFill>
                  <a:prstClr val="black"/>
                </a:solidFill>
              </a:endParaRPr>
            </a:p>
          </p:txBody>
        </p:sp>
        <p:sp>
          <p:nvSpPr>
            <p:cNvPr id="13" name="Abgerundetes Rechteck 12"/>
            <p:cNvSpPr/>
            <p:nvPr/>
          </p:nvSpPr>
          <p:spPr>
            <a:xfrm>
              <a:off x="7962974" y="3734752"/>
              <a:ext cx="1920213" cy="373095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b"/>
            <a:lstStyle/>
            <a:p>
              <a:pPr algn="ctr"/>
              <a:r>
                <a:rPr lang="en-US" sz="1400" dirty="0" smtClean="0">
                  <a:solidFill>
                    <a:prstClr val="black"/>
                  </a:solidFill>
                </a:rPr>
                <a:t>Mainly beach</a:t>
              </a:r>
              <a:endParaRPr lang="de-DE" sz="1400" dirty="0">
                <a:solidFill>
                  <a:prstClr val="black"/>
                </a:solidFill>
              </a:endParaRPr>
            </a:p>
          </p:txBody>
        </p:sp>
        <p:sp>
          <p:nvSpPr>
            <p:cNvPr id="51" name="Abgerundetes Rechteck 50"/>
            <p:cNvSpPr/>
            <p:nvPr/>
          </p:nvSpPr>
          <p:spPr>
            <a:xfrm>
              <a:off x="3621695" y="914640"/>
              <a:ext cx="1920213" cy="64484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Conversion to high forests</a:t>
              </a:r>
              <a:endParaRPr lang="de-DE" dirty="0">
                <a:solidFill>
                  <a:prstClr val="black"/>
                </a:solidFill>
              </a:endParaRPr>
            </a:p>
          </p:txBody>
        </p:sp>
        <p:sp>
          <p:nvSpPr>
            <p:cNvPr id="36" name="Abgerundetes Rechteck 35"/>
            <p:cNvSpPr/>
            <p:nvPr/>
          </p:nvSpPr>
          <p:spPr>
            <a:xfrm>
              <a:off x="6765146" y="911243"/>
              <a:ext cx="1920213" cy="644842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lIns="0" tIns="0" rIns="0" bIns="0" rtlCol="0" anchor="t"/>
            <a:lstStyle/>
            <a:p>
              <a:pPr algn="ctr"/>
              <a:r>
                <a:rPr lang="en-US" dirty="0" smtClean="0">
                  <a:solidFill>
                    <a:prstClr val="black"/>
                  </a:solidFill>
                </a:rPr>
                <a:t>Improved management</a:t>
              </a:r>
              <a:endParaRPr lang="de-DE" dirty="0">
                <a:solidFill>
                  <a:prstClr val="black"/>
                </a:solidFill>
              </a:endParaRPr>
            </a:p>
          </p:txBody>
        </p:sp>
        <p:grpSp>
          <p:nvGrpSpPr>
            <p:cNvPr id="15" name="Gruppieren 14"/>
            <p:cNvGrpSpPr/>
            <p:nvPr/>
          </p:nvGrpSpPr>
          <p:grpSpPr>
            <a:xfrm>
              <a:off x="1295467" y="694521"/>
              <a:ext cx="9697077" cy="5481445"/>
              <a:chOff x="1295467" y="692696"/>
              <a:chExt cx="9697077" cy="5616624"/>
            </a:xfrm>
          </p:grpSpPr>
          <p:sp>
            <p:nvSpPr>
              <p:cNvPr id="16" name="Rechteck 15"/>
              <p:cNvSpPr/>
              <p:nvPr/>
            </p:nvSpPr>
            <p:spPr>
              <a:xfrm>
                <a:off x="1295467" y="692696"/>
                <a:ext cx="9697077" cy="5616624"/>
              </a:xfrm>
              <a:prstGeom prst="rect">
                <a:avLst/>
              </a:prstGeom>
              <a:ln w="12700">
                <a:solidFill>
                  <a:schemeClr val="accent1"/>
                </a:solidFill>
              </a:ln>
            </p:spPr>
          </p:sp>
          <p:sp>
            <p:nvSpPr>
              <p:cNvPr id="18" name="Freihandform 17"/>
              <p:cNvSpPr/>
              <p:nvPr/>
            </p:nvSpPr>
            <p:spPr>
              <a:xfrm rot="5385269">
                <a:off x="6038391" y="2331297"/>
                <a:ext cx="211228" cy="540111"/>
              </a:xfrm>
              <a:custGeom>
                <a:avLst/>
                <a:gdLst>
                  <a:gd name="connsiteX0" fmla="*/ 0 w 211228"/>
                  <a:gd name="connsiteY0" fmla="*/ 108022 h 540110"/>
                  <a:gd name="connsiteX1" fmla="*/ 105614 w 211228"/>
                  <a:gd name="connsiteY1" fmla="*/ 108022 h 540110"/>
                  <a:gd name="connsiteX2" fmla="*/ 105614 w 211228"/>
                  <a:gd name="connsiteY2" fmla="*/ 0 h 540110"/>
                  <a:gd name="connsiteX3" fmla="*/ 211228 w 211228"/>
                  <a:gd name="connsiteY3" fmla="*/ 270055 h 540110"/>
                  <a:gd name="connsiteX4" fmla="*/ 105614 w 211228"/>
                  <a:gd name="connsiteY4" fmla="*/ 540110 h 540110"/>
                  <a:gd name="connsiteX5" fmla="*/ 105614 w 211228"/>
                  <a:gd name="connsiteY5" fmla="*/ 432088 h 540110"/>
                  <a:gd name="connsiteX6" fmla="*/ 0 w 211228"/>
                  <a:gd name="connsiteY6" fmla="*/ 432088 h 540110"/>
                  <a:gd name="connsiteX7" fmla="*/ 0 w 211228"/>
                  <a:gd name="connsiteY7" fmla="*/ 108022 h 54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11228" h="540110">
                    <a:moveTo>
                      <a:pt x="211227" y="432088"/>
                    </a:moveTo>
                    <a:lnTo>
                      <a:pt x="105614" y="432088"/>
                    </a:lnTo>
                    <a:lnTo>
                      <a:pt x="105614" y="540110"/>
                    </a:lnTo>
                    <a:lnTo>
                      <a:pt x="1" y="270055"/>
                    </a:lnTo>
                    <a:lnTo>
                      <a:pt x="105614" y="0"/>
                    </a:lnTo>
                    <a:lnTo>
                      <a:pt x="105614" y="108022"/>
                    </a:lnTo>
                    <a:lnTo>
                      <a:pt x="211227" y="108022"/>
                    </a:lnTo>
                    <a:lnTo>
                      <a:pt x="211227" y="432088"/>
                    </a:lnTo>
                    <a:close/>
                  </a:path>
                </a:pathLst>
              </a:cu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63368" tIns="108021" rIns="-1" bIns="108023" numCol="1" spcCol="1270" anchor="ctr" anchorCtr="0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30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Freihandform 18"/>
              <p:cNvSpPr/>
              <p:nvPr/>
            </p:nvSpPr>
            <p:spPr>
              <a:xfrm>
                <a:off x="5204990" y="1103560"/>
                <a:ext cx="1878029" cy="1360140"/>
              </a:xfrm>
              <a:custGeom>
                <a:avLst/>
                <a:gdLst>
                  <a:gd name="connsiteX0" fmla="*/ 0 w 1679615"/>
                  <a:gd name="connsiteY0" fmla="*/ 680070 h 1360140"/>
                  <a:gd name="connsiteX1" fmla="*/ 311297 w 1679615"/>
                  <a:gd name="connsiteY1" fmla="*/ 151559 h 1360140"/>
                  <a:gd name="connsiteX2" fmla="*/ 839809 w 1679615"/>
                  <a:gd name="connsiteY2" fmla="*/ 1 h 1360140"/>
                  <a:gd name="connsiteX3" fmla="*/ 1368321 w 1679615"/>
                  <a:gd name="connsiteY3" fmla="*/ 151560 h 1360140"/>
                  <a:gd name="connsiteX4" fmla="*/ 1679617 w 1679615"/>
                  <a:gd name="connsiteY4" fmla="*/ 680072 h 1360140"/>
                  <a:gd name="connsiteX5" fmla="*/ 1368320 w 1679615"/>
                  <a:gd name="connsiteY5" fmla="*/ 1208584 h 1360140"/>
                  <a:gd name="connsiteX6" fmla="*/ 839808 w 1679615"/>
                  <a:gd name="connsiteY6" fmla="*/ 1360142 h 1360140"/>
                  <a:gd name="connsiteX7" fmla="*/ 311296 w 1679615"/>
                  <a:gd name="connsiteY7" fmla="*/ 1208583 h 1360140"/>
                  <a:gd name="connsiteX8" fmla="*/ 0 w 1679615"/>
                  <a:gd name="connsiteY8" fmla="*/ 680071 h 1360140"/>
                  <a:gd name="connsiteX9" fmla="*/ 0 w 1679615"/>
                  <a:gd name="connsiteY9" fmla="*/ 680070 h 136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9615" h="1360140">
                    <a:moveTo>
                      <a:pt x="0" y="680070"/>
                    </a:moveTo>
                    <a:cubicBezTo>
                      <a:pt x="0" y="474892"/>
                      <a:pt x="114392" y="280682"/>
                      <a:pt x="311297" y="151559"/>
                    </a:cubicBezTo>
                    <a:cubicBezTo>
                      <a:pt x="460826" y="53504"/>
                      <a:pt x="647400" y="1"/>
                      <a:pt x="839809" y="1"/>
                    </a:cubicBezTo>
                    <a:cubicBezTo>
                      <a:pt x="1032218" y="1"/>
                      <a:pt x="1218792" y="53504"/>
                      <a:pt x="1368321" y="151560"/>
                    </a:cubicBezTo>
                    <a:cubicBezTo>
                      <a:pt x="1565226" y="280684"/>
                      <a:pt x="1679617" y="474895"/>
                      <a:pt x="1679617" y="680072"/>
                    </a:cubicBezTo>
                    <a:cubicBezTo>
                      <a:pt x="1679617" y="885250"/>
                      <a:pt x="1565226" y="1079460"/>
                      <a:pt x="1368320" y="1208584"/>
                    </a:cubicBezTo>
                    <a:cubicBezTo>
                      <a:pt x="1218791" y="1306640"/>
                      <a:pt x="1032217" y="1360142"/>
                      <a:pt x="839808" y="1360142"/>
                    </a:cubicBezTo>
                    <a:cubicBezTo>
                      <a:pt x="647399" y="1360142"/>
                      <a:pt x="460825" y="1306639"/>
                      <a:pt x="311296" y="1208583"/>
                    </a:cubicBezTo>
                    <a:cubicBezTo>
                      <a:pt x="114391" y="1079460"/>
                      <a:pt x="0" y="885249"/>
                      <a:pt x="0" y="680071"/>
                    </a:cubicBezTo>
                    <a:lnTo>
                      <a:pt x="0" y="680070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45974" tIns="199188" rIns="245974" bIns="199188" numCol="1" spcCol="1270" anchor="ctr" anchorCtr="0">
                <a:noAutofit/>
              </a:bodyPr>
              <a:lstStyle/>
              <a:p>
                <a:pPr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Coppice forests</a:t>
                </a:r>
                <a:endParaRPr lang="de-DE" sz="20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ihandform 20"/>
              <p:cNvSpPr/>
              <p:nvPr/>
            </p:nvSpPr>
            <p:spPr>
              <a:xfrm rot="20990297">
                <a:off x="7399223" y="3169640"/>
                <a:ext cx="188847" cy="540110"/>
              </a:xfrm>
              <a:custGeom>
                <a:avLst/>
                <a:gdLst>
                  <a:gd name="connsiteX0" fmla="*/ 0 w 188847"/>
                  <a:gd name="connsiteY0" fmla="*/ 108022 h 540110"/>
                  <a:gd name="connsiteX1" fmla="*/ 94424 w 188847"/>
                  <a:gd name="connsiteY1" fmla="*/ 108022 h 540110"/>
                  <a:gd name="connsiteX2" fmla="*/ 94424 w 188847"/>
                  <a:gd name="connsiteY2" fmla="*/ 0 h 540110"/>
                  <a:gd name="connsiteX3" fmla="*/ 188847 w 188847"/>
                  <a:gd name="connsiteY3" fmla="*/ 270055 h 540110"/>
                  <a:gd name="connsiteX4" fmla="*/ 94424 w 188847"/>
                  <a:gd name="connsiteY4" fmla="*/ 540110 h 540110"/>
                  <a:gd name="connsiteX5" fmla="*/ 94424 w 188847"/>
                  <a:gd name="connsiteY5" fmla="*/ 432088 h 540110"/>
                  <a:gd name="connsiteX6" fmla="*/ 0 w 188847"/>
                  <a:gd name="connsiteY6" fmla="*/ 432088 h 540110"/>
                  <a:gd name="connsiteX7" fmla="*/ 0 w 188847"/>
                  <a:gd name="connsiteY7" fmla="*/ 108022 h 54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88847" h="540110">
                    <a:moveTo>
                      <a:pt x="0" y="108022"/>
                    </a:moveTo>
                    <a:lnTo>
                      <a:pt x="94424" y="108022"/>
                    </a:lnTo>
                    <a:lnTo>
                      <a:pt x="94424" y="0"/>
                    </a:lnTo>
                    <a:lnTo>
                      <a:pt x="188847" y="270055"/>
                    </a:lnTo>
                    <a:lnTo>
                      <a:pt x="94424" y="540110"/>
                    </a:lnTo>
                    <a:lnTo>
                      <a:pt x="94424" y="432088"/>
                    </a:lnTo>
                    <a:lnTo>
                      <a:pt x="0" y="432088"/>
                    </a:lnTo>
                    <a:lnTo>
                      <a:pt x="0" y="108022"/>
                    </a:lnTo>
                    <a:close/>
                  </a:path>
                </a:pathLst>
              </a:cu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-1" tIns="108022" rIns="56654" bIns="108021" numCol="1" spcCol="1270" anchor="ctr" anchorCtr="0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300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Freihandform 21"/>
              <p:cNvSpPr/>
              <p:nvPr/>
            </p:nvSpPr>
            <p:spPr>
              <a:xfrm>
                <a:off x="7623331" y="2506261"/>
                <a:ext cx="1949103" cy="1360140"/>
              </a:xfrm>
              <a:custGeom>
                <a:avLst/>
                <a:gdLst>
                  <a:gd name="connsiteX0" fmla="*/ 0 w 1679615"/>
                  <a:gd name="connsiteY0" fmla="*/ 680070 h 1360140"/>
                  <a:gd name="connsiteX1" fmla="*/ 311297 w 1679615"/>
                  <a:gd name="connsiteY1" fmla="*/ 151559 h 1360140"/>
                  <a:gd name="connsiteX2" fmla="*/ 839809 w 1679615"/>
                  <a:gd name="connsiteY2" fmla="*/ 1 h 1360140"/>
                  <a:gd name="connsiteX3" fmla="*/ 1368321 w 1679615"/>
                  <a:gd name="connsiteY3" fmla="*/ 151560 h 1360140"/>
                  <a:gd name="connsiteX4" fmla="*/ 1679617 w 1679615"/>
                  <a:gd name="connsiteY4" fmla="*/ 680072 h 1360140"/>
                  <a:gd name="connsiteX5" fmla="*/ 1368320 w 1679615"/>
                  <a:gd name="connsiteY5" fmla="*/ 1208584 h 1360140"/>
                  <a:gd name="connsiteX6" fmla="*/ 839808 w 1679615"/>
                  <a:gd name="connsiteY6" fmla="*/ 1360142 h 1360140"/>
                  <a:gd name="connsiteX7" fmla="*/ 311296 w 1679615"/>
                  <a:gd name="connsiteY7" fmla="*/ 1208583 h 1360140"/>
                  <a:gd name="connsiteX8" fmla="*/ 0 w 1679615"/>
                  <a:gd name="connsiteY8" fmla="*/ 680071 h 1360140"/>
                  <a:gd name="connsiteX9" fmla="*/ 0 w 1679615"/>
                  <a:gd name="connsiteY9" fmla="*/ 680070 h 13601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9615" h="1360140">
                    <a:moveTo>
                      <a:pt x="0" y="680070"/>
                    </a:moveTo>
                    <a:cubicBezTo>
                      <a:pt x="0" y="474892"/>
                      <a:pt x="114392" y="280682"/>
                      <a:pt x="311297" y="151559"/>
                    </a:cubicBezTo>
                    <a:cubicBezTo>
                      <a:pt x="460826" y="53504"/>
                      <a:pt x="647400" y="1"/>
                      <a:pt x="839809" y="1"/>
                    </a:cubicBezTo>
                    <a:cubicBezTo>
                      <a:pt x="1032218" y="1"/>
                      <a:pt x="1218792" y="53504"/>
                      <a:pt x="1368321" y="151560"/>
                    </a:cubicBezTo>
                    <a:cubicBezTo>
                      <a:pt x="1565226" y="280684"/>
                      <a:pt x="1679617" y="474895"/>
                      <a:pt x="1679617" y="680072"/>
                    </a:cubicBezTo>
                    <a:cubicBezTo>
                      <a:pt x="1679617" y="885250"/>
                      <a:pt x="1565226" y="1079460"/>
                      <a:pt x="1368320" y="1208584"/>
                    </a:cubicBezTo>
                    <a:cubicBezTo>
                      <a:pt x="1218791" y="1306640"/>
                      <a:pt x="1032217" y="1360142"/>
                      <a:pt x="839808" y="1360142"/>
                    </a:cubicBezTo>
                    <a:cubicBezTo>
                      <a:pt x="647399" y="1360142"/>
                      <a:pt x="460825" y="1306639"/>
                      <a:pt x="311296" y="1208583"/>
                    </a:cubicBezTo>
                    <a:cubicBezTo>
                      <a:pt x="114391" y="1079460"/>
                      <a:pt x="0" y="885249"/>
                      <a:pt x="0" y="680071"/>
                    </a:cubicBezTo>
                    <a:lnTo>
                      <a:pt x="0" y="680070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45974" tIns="199188" rIns="245974" bIns="199188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err="1" smtClean="0">
                    <a:solidFill>
                      <a:prstClr val="black"/>
                    </a:solidFill>
                  </a:rPr>
                  <a:t>Overmatured</a:t>
                </a:r>
                <a:r>
                  <a:rPr lang="en-US" dirty="0" smtClean="0">
                    <a:solidFill>
                      <a:prstClr val="black"/>
                    </a:solidFill>
                  </a:rPr>
                  <a:t> stands</a:t>
                </a:r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ihandform 22"/>
              <p:cNvSpPr/>
              <p:nvPr/>
            </p:nvSpPr>
            <p:spPr>
              <a:xfrm rot="3086597">
                <a:off x="6833488" y="4299760"/>
                <a:ext cx="274226" cy="540110"/>
              </a:xfrm>
              <a:custGeom>
                <a:avLst/>
                <a:gdLst>
                  <a:gd name="connsiteX0" fmla="*/ 0 w 274226"/>
                  <a:gd name="connsiteY0" fmla="*/ 108022 h 540110"/>
                  <a:gd name="connsiteX1" fmla="*/ 137113 w 274226"/>
                  <a:gd name="connsiteY1" fmla="*/ 108022 h 540110"/>
                  <a:gd name="connsiteX2" fmla="*/ 137113 w 274226"/>
                  <a:gd name="connsiteY2" fmla="*/ 0 h 540110"/>
                  <a:gd name="connsiteX3" fmla="*/ 274226 w 274226"/>
                  <a:gd name="connsiteY3" fmla="*/ 270055 h 540110"/>
                  <a:gd name="connsiteX4" fmla="*/ 137113 w 274226"/>
                  <a:gd name="connsiteY4" fmla="*/ 540110 h 540110"/>
                  <a:gd name="connsiteX5" fmla="*/ 137113 w 274226"/>
                  <a:gd name="connsiteY5" fmla="*/ 432088 h 540110"/>
                  <a:gd name="connsiteX6" fmla="*/ 0 w 274226"/>
                  <a:gd name="connsiteY6" fmla="*/ 432088 h 540110"/>
                  <a:gd name="connsiteX7" fmla="*/ 0 w 274226"/>
                  <a:gd name="connsiteY7" fmla="*/ 108022 h 54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4226" h="540110">
                    <a:moveTo>
                      <a:pt x="0" y="108022"/>
                    </a:moveTo>
                    <a:lnTo>
                      <a:pt x="137113" y="108022"/>
                    </a:lnTo>
                    <a:lnTo>
                      <a:pt x="137113" y="0"/>
                    </a:lnTo>
                    <a:lnTo>
                      <a:pt x="274226" y="270055"/>
                    </a:lnTo>
                    <a:lnTo>
                      <a:pt x="137113" y="540110"/>
                    </a:lnTo>
                    <a:lnTo>
                      <a:pt x="137113" y="432088"/>
                    </a:lnTo>
                    <a:lnTo>
                      <a:pt x="0" y="432088"/>
                    </a:lnTo>
                    <a:lnTo>
                      <a:pt x="0" y="108022"/>
                    </a:lnTo>
                    <a:close/>
                  </a:path>
                </a:pathLst>
              </a:cu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0" tIns="108021" rIns="82267" bIns="108022" numCol="1" spcCol="1270" anchor="ctr" anchorCtr="0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300">
                  <a:solidFill>
                    <a:prstClr val="white"/>
                  </a:solidFill>
                </a:endParaRPr>
              </a:p>
            </p:txBody>
          </p:sp>
          <p:sp>
            <p:nvSpPr>
              <p:cNvPr id="24" name="Freihandform 23"/>
              <p:cNvSpPr/>
              <p:nvPr/>
            </p:nvSpPr>
            <p:spPr>
              <a:xfrm>
                <a:off x="6432063" y="4722847"/>
                <a:ext cx="2239961" cy="1004239"/>
              </a:xfrm>
              <a:custGeom>
                <a:avLst/>
                <a:gdLst>
                  <a:gd name="connsiteX0" fmla="*/ 0 w 1799726"/>
                  <a:gd name="connsiteY0" fmla="*/ 502120 h 1004239"/>
                  <a:gd name="connsiteX1" fmla="*/ 461387 w 1799726"/>
                  <a:gd name="connsiteY1" fmla="*/ 63644 h 1004239"/>
                  <a:gd name="connsiteX2" fmla="*/ 899864 w 1799726"/>
                  <a:gd name="connsiteY2" fmla="*/ 1 h 1004239"/>
                  <a:gd name="connsiteX3" fmla="*/ 1338341 w 1799726"/>
                  <a:gd name="connsiteY3" fmla="*/ 63645 h 1004239"/>
                  <a:gd name="connsiteX4" fmla="*/ 1799726 w 1799726"/>
                  <a:gd name="connsiteY4" fmla="*/ 502123 h 1004239"/>
                  <a:gd name="connsiteX5" fmla="*/ 1338340 w 1799726"/>
                  <a:gd name="connsiteY5" fmla="*/ 940600 h 1004239"/>
                  <a:gd name="connsiteX6" fmla="*/ 899863 w 1799726"/>
                  <a:gd name="connsiteY6" fmla="*/ 1004243 h 1004239"/>
                  <a:gd name="connsiteX7" fmla="*/ 461386 w 1799726"/>
                  <a:gd name="connsiteY7" fmla="*/ 940600 h 1004239"/>
                  <a:gd name="connsiteX8" fmla="*/ 0 w 1799726"/>
                  <a:gd name="connsiteY8" fmla="*/ 502122 h 1004239"/>
                  <a:gd name="connsiteX9" fmla="*/ 0 w 1799726"/>
                  <a:gd name="connsiteY9" fmla="*/ 502120 h 1004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799726" h="1004239">
                    <a:moveTo>
                      <a:pt x="0" y="502120"/>
                    </a:moveTo>
                    <a:cubicBezTo>
                      <a:pt x="1" y="320102"/>
                      <a:pt x="176532" y="152336"/>
                      <a:pt x="461387" y="63644"/>
                    </a:cubicBezTo>
                    <a:cubicBezTo>
                      <a:pt x="595426" y="21910"/>
                      <a:pt x="746369" y="1"/>
                      <a:pt x="899864" y="1"/>
                    </a:cubicBezTo>
                    <a:cubicBezTo>
                      <a:pt x="1053359" y="1"/>
                      <a:pt x="1204302" y="21910"/>
                      <a:pt x="1338341" y="63645"/>
                    </a:cubicBezTo>
                    <a:cubicBezTo>
                      <a:pt x="1623196" y="152338"/>
                      <a:pt x="1799727" y="320104"/>
                      <a:pt x="1799726" y="502123"/>
                    </a:cubicBezTo>
                    <a:cubicBezTo>
                      <a:pt x="1799726" y="684142"/>
                      <a:pt x="1623195" y="851908"/>
                      <a:pt x="1338340" y="940600"/>
                    </a:cubicBezTo>
                    <a:cubicBezTo>
                      <a:pt x="1204301" y="982334"/>
                      <a:pt x="1053358" y="1004243"/>
                      <a:pt x="899863" y="1004243"/>
                    </a:cubicBezTo>
                    <a:cubicBezTo>
                      <a:pt x="746368" y="1004243"/>
                      <a:pt x="595425" y="982334"/>
                      <a:pt x="461386" y="940600"/>
                    </a:cubicBezTo>
                    <a:cubicBezTo>
                      <a:pt x="176531" y="851907"/>
                      <a:pt x="0" y="684141"/>
                      <a:pt x="0" y="502122"/>
                    </a:cubicBezTo>
                    <a:lnTo>
                      <a:pt x="0" y="502120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63564" tIns="147067" rIns="263564" bIns="147067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black"/>
                    </a:solidFill>
                  </a:rPr>
                  <a:t>Afforestation</a:t>
                </a:r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ihandform 24"/>
              <p:cNvSpPr/>
              <p:nvPr/>
            </p:nvSpPr>
            <p:spPr>
              <a:xfrm rot="18513403">
                <a:off x="5130179" y="4286165"/>
                <a:ext cx="277962" cy="540111"/>
              </a:xfrm>
              <a:custGeom>
                <a:avLst/>
                <a:gdLst>
                  <a:gd name="connsiteX0" fmla="*/ 0 w 277961"/>
                  <a:gd name="connsiteY0" fmla="*/ 108022 h 540110"/>
                  <a:gd name="connsiteX1" fmla="*/ 138981 w 277961"/>
                  <a:gd name="connsiteY1" fmla="*/ 108022 h 540110"/>
                  <a:gd name="connsiteX2" fmla="*/ 138981 w 277961"/>
                  <a:gd name="connsiteY2" fmla="*/ 0 h 540110"/>
                  <a:gd name="connsiteX3" fmla="*/ 277961 w 277961"/>
                  <a:gd name="connsiteY3" fmla="*/ 270055 h 540110"/>
                  <a:gd name="connsiteX4" fmla="*/ 138981 w 277961"/>
                  <a:gd name="connsiteY4" fmla="*/ 540110 h 540110"/>
                  <a:gd name="connsiteX5" fmla="*/ 138981 w 277961"/>
                  <a:gd name="connsiteY5" fmla="*/ 432088 h 540110"/>
                  <a:gd name="connsiteX6" fmla="*/ 0 w 277961"/>
                  <a:gd name="connsiteY6" fmla="*/ 432088 h 540110"/>
                  <a:gd name="connsiteX7" fmla="*/ 0 w 277961"/>
                  <a:gd name="connsiteY7" fmla="*/ 108022 h 54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77961" h="540110">
                    <a:moveTo>
                      <a:pt x="277961" y="432088"/>
                    </a:moveTo>
                    <a:lnTo>
                      <a:pt x="138980" y="432088"/>
                    </a:lnTo>
                    <a:lnTo>
                      <a:pt x="138980" y="540110"/>
                    </a:lnTo>
                    <a:lnTo>
                      <a:pt x="0" y="270055"/>
                    </a:lnTo>
                    <a:lnTo>
                      <a:pt x="138980" y="0"/>
                    </a:lnTo>
                    <a:lnTo>
                      <a:pt x="138980" y="108022"/>
                    </a:lnTo>
                    <a:lnTo>
                      <a:pt x="277961" y="108022"/>
                    </a:lnTo>
                    <a:lnTo>
                      <a:pt x="277961" y="432088"/>
                    </a:lnTo>
                    <a:close/>
                  </a:path>
                </a:pathLst>
              </a:cu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83386" tIns="108022" rIns="2" bIns="108022" numCol="1" spcCol="1270" anchor="ctr" anchorCtr="0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300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Freihandform 25"/>
              <p:cNvSpPr/>
              <p:nvPr/>
            </p:nvSpPr>
            <p:spPr>
              <a:xfrm>
                <a:off x="3850396" y="4694530"/>
                <a:ext cx="1952597" cy="1004239"/>
              </a:xfrm>
              <a:custGeom>
                <a:avLst/>
                <a:gdLst>
                  <a:gd name="connsiteX0" fmla="*/ 0 w 1679615"/>
                  <a:gd name="connsiteY0" fmla="*/ 502120 h 1004239"/>
                  <a:gd name="connsiteX1" fmla="*/ 408846 w 1679615"/>
                  <a:gd name="connsiteY1" fmla="*/ 71157 h 1004239"/>
                  <a:gd name="connsiteX2" fmla="*/ 839809 w 1679615"/>
                  <a:gd name="connsiteY2" fmla="*/ 1 h 1004239"/>
                  <a:gd name="connsiteX3" fmla="*/ 1270773 w 1679615"/>
                  <a:gd name="connsiteY3" fmla="*/ 71158 h 1004239"/>
                  <a:gd name="connsiteX4" fmla="*/ 1679617 w 1679615"/>
                  <a:gd name="connsiteY4" fmla="*/ 502123 h 1004239"/>
                  <a:gd name="connsiteX5" fmla="*/ 1270772 w 1679615"/>
                  <a:gd name="connsiteY5" fmla="*/ 933086 h 1004239"/>
                  <a:gd name="connsiteX6" fmla="*/ 839809 w 1679615"/>
                  <a:gd name="connsiteY6" fmla="*/ 1004243 h 1004239"/>
                  <a:gd name="connsiteX7" fmla="*/ 408845 w 1679615"/>
                  <a:gd name="connsiteY7" fmla="*/ 933086 h 1004239"/>
                  <a:gd name="connsiteX8" fmla="*/ 1 w 1679615"/>
                  <a:gd name="connsiteY8" fmla="*/ 502122 h 1004239"/>
                  <a:gd name="connsiteX9" fmla="*/ 0 w 1679615"/>
                  <a:gd name="connsiteY9" fmla="*/ 502120 h 1004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679615" h="1004239">
                    <a:moveTo>
                      <a:pt x="0" y="502120"/>
                    </a:moveTo>
                    <a:cubicBezTo>
                      <a:pt x="1" y="325467"/>
                      <a:pt x="155259" y="161810"/>
                      <a:pt x="408846" y="71157"/>
                    </a:cubicBezTo>
                    <a:cubicBezTo>
                      <a:pt x="539108" y="24591"/>
                      <a:pt x="688040" y="1"/>
                      <a:pt x="839809" y="1"/>
                    </a:cubicBezTo>
                    <a:cubicBezTo>
                      <a:pt x="991578" y="1"/>
                      <a:pt x="1140511" y="24592"/>
                      <a:pt x="1270773" y="71158"/>
                    </a:cubicBezTo>
                    <a:cubicBezTo>
                      <a:pt x="1524360" y="161811"/>
                      <a:pt x="1679618" y="325469"/>
                      <a:pt x="1679617" y="502123"/>
                    </a:cubicBezTo>
                    <a:cubicBezTo>
                      <a:pt x="1679617" y="678776"/>
                      <a:pt x="1524359" y="842434"/>
                      <a:pt x="1270772" y="933086"/>
                    </a:cubicBezTo>
                    <a:cubicBezTo>
                      <a:pt x="1140510" y="979652"/>
                      <a:pt x="991578" y="1004243"/>
                      <a:pt x="839809" y="1004243"/>
                    </a:cubicBezTo>
                    <a:cubicBezTo>
                      <a:pt x="688040" y="1004243"/>
                      <a:pt x="539107" y="979653"/>
                      <a:pt x="408845" y="933086"/>
                    </a:cubicBezTo>
                    <a:cubicBezTo>
                      <a:pt x="155258" y="842433"/>
                      <a:pt x="0" y="678775"/>
                      <a:pt x="1" y="502122"/>
                    </a:cubicBezTo>
                    <a:cubicBezTo>
                      <a:pt x="1" y="502121"/>
                      <a:pt x="0" y="502121"/>
                      <a:pt x="0" y="502120"/>
                    </a:cubicBez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68834" tIns="169927" rIns="268834" bIns="169927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dirty="0" smtClean="0">
                    <a:solidFill>
                      <a:prstClr val="black"/>
                    </a:solidFill>
                  </a:rPr>
                  <a:t>Fast growing plantations</a:t>
                </a:r>
                <a:endParaRPr lang="de-DE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ihandform 26"/>
              <p:cNvSpPr/>
              <p:nvPr/>
            </p:nvSpPr>
            <p:spPr>
              <a:xfrm rot="486151">
                <a:off x="4527795" y="2997321"/>
                <a:ext cx="356798" cy="540111"/>
              </a:xfrm>
              <a:custGeom>
                <a:avLst/>
                <a:gdLst>
                  <a:gd name="connsiteX0" fmla="*/ 0 w 528505"/>
                  <a:gd name="connsiteY0" fmla="*/ 108022 h 540110"/>
                  <a:gd name="connsiteX1" fmla="*/ 264253 w 528505"/>
                  <a:gd name="connsiteY1" fmla="*/ 108022 h 540110"/>
                  <a:gd name="connsiteX2" fmla="*/ 264253 w 528505"/>
                  <a:gd name="connsiteY2" fmla="*/ 0 h 540110"/>
                  <a:gd name="connsiteX3" fmla="*/ 528505 w 528505"/>
                  <a:gd name="connsiteY3" fmla="*/ 270055 h 540110"/>
                  <a:gd name="connsiteX4" fmla="*/ 264253 w 528505"/>
                  <a:gd name="connsiteY4" fmla="*/ 540110 h 540110"/>
                  <a:gd name="connsiteX5" fmla="*/ 264253 w 528505"/>
                  <a:gd name="connsiteY5" fmla="*/ 432088 h 540110"/>
                  <a:gd name="connsiteX6" fmla="*/ 0 w 528505"/>
                  <a:gd name="connsiteY6" fmla="*/ 432088 h 540110"/>
                  <a:gd name="connsiteX7" fmla="*/ 0 w 528505"/>
                  <a:gd name="connsiteY7" fmla="*/ 108022 h 5401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528505" h="540110">
                    <a:moveTo>
                      <a:pt x="528505" y="432088"/>
                    </a:moveTo>
                    <a:lnTo>
                      <a:pt x="264252" y="432088"/>
                    </a:lnTo>
                    <a:lnTo>
                      <a:pt x="264252" y="540110"/>
                    </a:lnTo>
                    <a:lnTo>
                      <a:pt x="0" y="270055"/>
                    </a:lnTo>
                    <a:lnTo>
                      <a:pt x="264252" y="0"/>
                    </a:lnTo>
                    <a:lnTo>
                      <a:pt x="264252" y="108022"/>
                    </a:lnTo>
                    <a:lnTo>
                      <a:pt x="528505" y="108022"/>
                    </a:lnTo>
                    <a:lnTo>
                      <a:pt x="528505" y="432088"/>
                    </a:lnTo>
                    <a:close/>
                  </a:path>
                </a:pathLst>
              </a:custGeom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spcFirstLastPara="0" vert="horz" wrap="square" lIns="158551" tIns="108022" rIns="0" bIns="108022" numCol="1" spcCol="1270" anchor="ctr" anchorCtr="0">
                <a:noAutofit/>
              </a:bodyPr>
              <a:lstStyle/>
              <a:p>
                <a:pPr algn="ctr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2300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Freihandform 27"/>
              <p:cNvSpPr/>
              <p:nvPr/>
            </p:nvSpPr>
            <p:spPr>
              <a:xfrm>
                <a:off x="2447182" y="2345520"/>
                <a:ext cx="2024509" cy="1411720"/>
              </a:xfrm>
              <a:custGeom>
                <a:avLst/>
                <a:gdLst>
                  <a:gd name="connsiteX0" fmla="*/ 0 w 1817422"/>
                  <a:gd name="connsiteY0" fmla="*/ 705860 h 1411720"/>
                  <a:gd name="connsiteX1" fmla="*/ 351268 w 1817422"/>
                  <a:gd name="connsiteY1" fmla="*/ 148416 h 1411720"/>
                  <a:gd name="connsiteX2" fmla="*/ 908712 w 1817422"/>
                  <a:gd name="connsiteY2" fmla="*/ 1 h 1411720"/>
                  <a:gd name="connsiteX3" fmla="*/ 1466156 w 1817422"/>
                  <a:gd name="connsiteY3" fmla="*/ 148417 h 1411720"/>
                  <a:gd name="connsiteX4" fmla="*/ 1817422 w 1817422"/>
                  <a:gd name="connsiteY4" fmla="*/ 705862 h 1411720"/>
                  <a:gd name="connsiteX5" fmla="*/ 1466155 w 1817422"/>
                  <a:gd name="connsiteY5" fmla="*/ 1263306 h 1411720"/>
                  <a:gd name="connsiteX6" fmla="*/ 908711 w 1817422"/>
                  <a:gd name="connsiteY6" fmla="*/ 1411722 h 1411720"/>
                  <a:gd name="connsiteX7" fmla="*/ 351267 w 1817422"/>
                  <a:gd name="connsiteY7" fmla="*/ 1263306 h 1411720"/>
                  <a:gd name="connsiteX8" fmla="*/ 1 w 1817422"/>
                  <a:gd name="connsiteY8" fmla="*/ 705861 h 1411720"/>
                  <a:gd name="connsiteX9" fmla="*/ 0 w 1817422"/>
                  <a:gd name="connsiteY9" fmla="*/ 705860 h 1411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17422" h="1411720">
                    <a:moveTo>
                      <a:pt x="0" y="705860"/>
                    </a:moveTo>
                    <a:cubicBezTo>
                      <a:pt x="0" y="487883"/>
                      <a:pt x="129652" y="282133"/>
                      <a:pt x="351268" y="148416"/>
                    </a:cubicBezTo>
                    <a:cubicBezTo>
                      <a:pt x="510700" y="52219"/>
                      <a:pt x="706832" y="1"/>
                      <a:pt x="908712" y="1"/>
                    </a:cubicBezTo>
                    <a:cubicBezTo>
                      <a:pt x="1110592" y="1"/>
                      <a:pt x="1306724" y="52220"/>
                      <a:pt x="1466156" y="148417"/>
                    </a:cubicBezTo>
                    <a:cubicBezTo>
                      <a:pt x="1687772" y="282134"/>
                      <a:pt x="1817422" y="487885"/>
                      <a:pt x="1817422" y="705862"/>
                    </a:cubicBezTo>
                    <a:cubicBezTo>
                      <a:pt x="1817422" y="923839"/>
                      <a:pt x="1687771" y="1129589"/>
                      <a:pt x="1466155" y="1263306"/>
                    </a:cubicBezTo>
                    <a:cubicBezTo>
                      <a:pt x="1306723" y="1359503"/>
                      <a:pt x="1110591" y="1411722"/>
                      <a:pt x="908711" y="1411722"/>
                    </a:cubicBezTo>
                    <a:cubicBezTo>
                      <a:pt x="706831" y="1411722"/>
                      <a:pt x="510699" y="1359503"/>
                      <a:pt x="351267" y="1263306"/>
                    </a:cubicBezTo>
                    <a:cubicBezTo>
                      <a:pt x="129651" y="1129589"/>
                      <a:pt x="0" y="923839"/>
                      <a:pt x="1" y="705861"/>
                    </a:cubicBezTo>
                    <a:lnTo>
                      <a:pt x="0" y="705860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spcFirstLastPara="0" vert="horz" wrap="square" lIns="266155" tIns="206741" rIns="266155" bIns="206741" numCol="1" spcCol="1270" anchor="ctr" anchorCtr="0">
                <a:noAutofit/>
              </a:bodyPr>
              <a:lstStyle/>
              <a:p>
                <a:pPr algn="ctr" defTabSz="800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1600" dirty="0" smtClean="0">
                    <a:solidFill>
                      <a:prstClr val="black"/>
                    </a:solidFill>
                  </a:rPr>
                  <a:t>Optimization of forest management</a:t>
                </a:r>
                <a:endParaRPr lang="de-DE" sz="1600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ihandform 16"/>
              <p:cNvSpPr/>
              <p:nvPr/>
            </p:nvSpPr>
            <p:spPr>
              <a:xfrm>
                <a:off x="4915374" y="2764521"/>
                <a:ext cx="2468077" cy="1813084"/>
              </a:xfrm>
              <a:custGeom>
                <a:avLst/>
                <a:gdLst>
                  <a:gd name="connsiteX0" fmla="*/ 0 w 2386558"/>
                  <a:gd name="connsiteY0" fmla="*/ 906542 h 1813084"/>
                  <a:gd name="connsiteX1" fmla="*/ 471424 w 2386558"/>
                  <a:gd name="connsiteY1" fmla="*/ 184686 h 1813084"/>
                  <a:gd name="connsiteX2" fmla="*/ 1193281 w 2386558"/>
                  <a:gd name="connsiteY2" fmla="*/ 1 h 1813084"/>
                  <a:gd name="connsiteX3" fmla="*/ 1915138 w 2386558"/>
                  <a:gd name="connsiteY3" fmla="*/ 184687 h 1813084"/>
                  <a:gd name="connsiteX4" fmla="*/ 2386559 w 2386558"/>
                  <a:gd name="connsiteY4" fmla="*/ 906545 h 1813084"/>
                  <a:gd name="connsiteX5" fmla="*/ 1915136 w 2386558"/>
                  <a:gd name="connsiteY5" fmla="*/ 1628402 h 1813084"/>
                  <a:gd name="connsiteX6" fmla="*/ 1193279 w 2386558"/>
                  <a:gd name="connsiteY6" fmla="*/ 1813087 h 1813084"/>
                  <a:gd name="connsiteX7" fmla="*/ 471422 w 2386558"/>
                  <a:gd name="connsiteY7" fmla="*/ 1628401 h 1813084"/>
                  <a:gd name="connsiteX8" fmla="*/ 0 w 2386558"/>
                  <a:gd name="connsiteY8" fmla="*/ 906544 h 1813084"/>
                  <a:gd name="connsiteX9" fmla="*/ 0 w 2386558"/>
                  <a:gd name="connsiteY9" fmla="*/ 906542 h 1813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386558" h="1813084">
                    <a:moveTo>
                      <a:pt x="0" y="906542"/>
                    </a:moveTo>
                    <a:cubicBezTo>
                      <a:pt x="1" y="623173"/>
                      <a:pt x="174415" y="356106"/>
                      <a:pt x="471424" y="184686"/>
                    </a:cubicBezTo>
                    <a:cubicBezTo>
                      <a:pt x="679025" y="64869"/>
                      <a:pt x="932566" y="1"/>
                      <a:pt x="1193281" y="1"/>
                    </a:cubicBezTo>
                    <a:cubicBezTo>
                      <a:pt x="1453996" y="1"/>
                      <a:pt x="1707537" y="64869"/>
                      <a:pt x="1915138" y="184687"/>
                    </a:cubicBezTo>
                    <a:cubicBezTo>
                      <a:pt x="2212147" y="356107"/>
                      <a:pt x="2386560" y="623176"/>
                      <a:pt x="2386559" y="906545"/>
                    </a:cubicBezTo>
                    <a:cubicBezTo>
                      <a:pt x="2386559" y="1189914"/>
                      <a:pt x="2212145" y="1456982"/>
                      <a:pt x="1915136" y="1628402"/>
                    </a:cubicBezTo>
                    <a:cubicBezTo>
                      <a:pt x="1707535" y="1748220"/>
                      <a:pt x="1453994" y="1813087"/>
                      <a:pt x="1193279" y="1813087"/>
                    </a:cubicBezTo>
                    <a:cubicBezTo>
                      <a:pt x="932564" y="1813087"/>
                      <a:pt x="679023" y="1748219"/>
                      <a:pt x="471422" y="1628401"/>
                    </a:cubicBezTo>
                    <a:cubicBezTo>
                      <a:pt x="174413" y="1456981"/>
                      <a:pt x="0" y="1189913"/>
                      <a:pt x="0" y="906544"/>
                    </a:cubicBezTo>
                    <a:lnTo>
                      <a:pt x="0" y="906542"/>
                    </a:lnTo>
                    <a:close/>
                  </a:path>
                </a:pathLst>
              </a:custGeom>
              <a:scene3d>
                <a:camera prst="orthographicFront"/>
                <a:lightRig rig="flat" dir="t"/>
              </a:scene3d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  <p:txBody>
              <a:bodyPr spcFirstLastPara="0" vert="horz" wrap="square" lIns="423164" tIns="339180" rIns="423164" bIns="339180" numCol="1" spcCol="1270" anchor="ctr" anchorCtr="0">
                <a:noAutofit/>
              </a:bodyPr>
              <a:lstStyle/>
              <a:p>
                <a:pPr algn="ctr" defTabSz="25781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US" sz="2000" dirty="0" smtClean="0">
                    <a:solidFill>
                      <a:prstClr val="black"/>
                    </a:solidFill>
                  </a:rPr>
                  <a:t>Forest Management</a:t>
                </a:r>
                <a:endParaRPr lang="de-DE" sz="2000" dirty="0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220511" y="-13598"/>
            <a:ext cx="7794377" cy="507296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en-US" sz="3200" b="1" dirty="0" smtClean="0"/>
              <a:t>Concept for Improvement of Serbian Forest Sector</a:t>
            </a:r>
            <a:endParaRPr lang="de-DE" sz="3200" b="1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F4928-7AE7-4242-97A1-C49C3A26B0BE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4" name="Content Placeholder 28"/>
          <p:cNvSpPr txBox="1">
            <a:spLocks/>
          </p:cNvSpPr>
          <p:nvPr/>
        </p:nvSpPr>
        <p:spPr>
          <a:xfrm>
            <a:off x="-1" y="183395"/>
            <a:ext cx="2220512" cy="5051335"/>
          </a:xfrm>
          <a:prstGeom prst="roundRect">
            <a:avLst/>
          </a:prstGeom>
          <a:gradFill rotWithShape="1">
            <a:gsLst>
              <a:gs pos="0">
                <a:srgbClr val="8AB833">
                  <a:tint val="65000"/>
                  <a:shade val="92000"/>
                  <a:satMod val="130000"/>
                </a:srgbClr>
              </a:gs>
              <a:gs pos="45000">
                <a:srgbClr val="8AB833">
                  <a:tint val="60000"/>
                  <a:shade val="99000"/>
                  <a:satMod val="120000"/>
                </a:srgbClr>
              </a:gs>
              <a:gs pos="100000">
                <a:srgbClr val="8AB833">
                  <a:tint val="55000"/>
                  <a:satMod val="140000"/>
                </a:srgbClr>
              </a:gs>
            </a:gsLst>
            <a:path path="circle">
              <a:fillToRect l="100000" t="100000" r="100000" b="100000"/>
            </a:path>
          </a:gradFill>
          <a:ln w="12700" cap="flat" cmpd="sng" algn="ctr">
            <a:solidFill>
              <a:srgbClr val="8AB833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algn="ctr">
              <a:buClr>
                <a:srgbClr val="549E39"/>
              </a:buClr>
              <a:defRPr/>
            </a:pPr>
            <a:endParaRPr lang="en-US" sz="1400" dirty="0" smtClean="0">
              <a:solidFill>
                <a:sysClr val="windowText" lastClr="000000"/>
              </a:solidFill>
            </a:endParaRPr>
          </a:p>
          <a:p>
            <a:pPr marL="0" indent="0">
              <a:buClr>
                <a:srgbClr val="549E39"/>
              </a:buClr>
              <a:buFont typeface="Calibri" panose="020F0502020204030204" pitchFamily="34" charset="0"/>
              <a:buNone/>
              <a:defRPr/>
            </a:pPr>
            <a:r>
              <a:rPr lang="en-US" sz="18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Mobilization of state forestry: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549E39"/>
              </a:buClr>
              <a:buFont typeface="Wingdings" panose="05000000000000000000" pitchFamily="2" charset="2"/>
              <a:buChar char="q"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 Improvement of planning system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549E39"/>
              </a:buClr>
              <a:buFont typeface="Wingdings" panose="05000000000000000000" pitchFamily="2" charset="2"/>
              <a:buChar char="q"/>
              <a:defRPr/>
            </a:pP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Plans realization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improvement</a:t>
            </a:r>
            <a:endParaRPr lang="en-US" sz="1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549E39"/>
              </a:buClr>
              <a:buFont typeface="Wingdings" panose="05000000000000000000" pitchFamily="2" charset="2"/>
              <a:buChar char="q"/>
              <a:defRPr/>
            </a:pP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X0.000 </a:t>
            </a:r>
            <a:r>
              <a:rPr lang="en-US" sz="1800" dirty="0">
                <a:solidFill>
                  <a:prstClr val="black">
                    <a:lumMod val="75000"/>
                    <a:lumOff val="25000"/>
                  </a:prstClr>
                </a:solidFill>
              </a:rPr>
              <a:t>ha </a:t>
            </a:r>
            <a:r>
              <a:rPr lang="en-US" sz="18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inadequate users of state forests</a:t>
            </a:r>
          </a:p>
          <a:p>
            <a:pPr>
              <a:spcBef>
                <a:spcPts val="0"/>
              </a:spcBef>
              <a:spcAft>
                <a:spcPts val="0"/>
              </a:spcAft>
              <a:buClr>
                <a:srgbClr val="549E39"/>
              </a:buClr>
              <a:buFont typeface="Wingdings" panose="05000000000000000000" pitchFamily="2" charset="2"/>
              <a:buChar char="q"/>
              <a:defRPr/>
            </a:pPr>
            <a:endParaRPr lang="sr-Cyrl-RS" sz="1800" dirty="0">
              <a:solidFill>
                <a:prstClr val="black">
                  <a:lumMod val="75000"/>
                  <a:lumOff val="25000"/>
                </a:prstClr>
              </a:solidFill>
            </a:endParaRPr>
          </a:p>
          <a:p>
            <a:pPr marL="0" algn="ctr">
              <a:spcBef>
                <a:spcPts val="0"/>
              </a:spcBef>
              <a:spcAft>
                <a:spcPts val="0"/>
              </a:spcAft>
              <a:buClr>
                <a:srgbClr val="549E39"/>
              </a:buClr>
              <a:defRPr/>
            </a:pPr>
            <a:endParaRPr lang="en-US" sz="1400" dirty="0" smtClean="0">
              <a:solidFill>
                <a:sysClr val="windowText" lastClr="000000"/>
              </a:solidFill>
            </a:endParaRPr>
          </a:p>
          <a:p>
            <a:pPr marL="0" algn="ctr">
              <a:buClr>
                <a:srgbClr val="549E39"/>
              </a:buClr>
              <a:defRPr/>
            </a:pPr>
            <a:endParaRPr lang="en-US" sz="1400" dirty="0">
              <a:solidFill>
                <a:sysClr val="windowText" lastClr="000000"/>
              </a:solidFill>
            </a:endParaRPr>
          </a:p>
        </p:txBody>
      </p:sp>
      <p:sp>
        <p:nvSpPr>
          <p:cNvPr id="35" name="Rectangle 6"/>
          <p:cNvSpPr txBox="1">
            <a:spLocks/>
          </p:cNvSpPr>
          <p:nvPr/>
        </p:nvSpPr>
        <p:spPr>
          <a:xfrm>
            <a:off x="-23465" y="5321256"/>
            <a:ext cx="12192000" cy="1652894"/>
          </a:xfrm>
          <a:prstGeom prst="roundRect">
            <a:avLst/>
          </a:prstGeom>
          <a:solidFill>
            <a:srgbClr val="5B9BD5">
              <a:lumMod val="60000"/>
              <a:lumOff val="40000"/>
            </a:srgbClr>
          </a:solidFill>
          <a:ln w="12700" cap="flat" cmpd="sng" algn="ctr">
            <a:solidFill>
              <a:srgbClr val="8AB833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Clr>
                <a:srgbClr val="549E39"/>
              </a:buClr>
              <a:buSzPct val="100000"/>
              <a:buFont typeface="Arial" panose="020B0604020202020204" pitchFamily="34" charset="0"/>
              <a:buNone/>
              <a:defRPr/>
            </a:pPr>
            <a:r>
              <a:rPr lang="en-US" b="1" kern="0" dirty="0" smtClean="0">
                <a:solidFill>
                  <a:prstClr val="black"/>
                </a:solidFill>
              </a:rPr>
              <a:t>Systemic measures:</a:t>
            </a:r>
            <a:endParaRPr lang="sr-Cyrl-RS" b="1" kern="0" dirty="0" smtClean="0">
              <a:solidFill>
                <a:prstClr val="black"/>
              </a:solidFill>
            </a:endParaRP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800" kern="0" dirty="0" smtClean="0">
                <a:solidFill>
                  <a:prstClr val="black"/>
                </a:solidFill>
              </a:rPr>
              <a:t>Strategic and legal frame</a:t>
            </a:r>
            <a:endParaRPr lang="sr-Cyrl-RS" sz="1800" kern="0" dirty="0" smtClean="0">
              <a:solidFill>
                <a:prstClr val="black"/>
              </a:solidFill>
            </a:endParaRP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800" kern="0" dirty="0" smtClean="0">
                <a:solidFill>
                  <a:prstClr val="black"/>
                </a:solidFill>
              </a:rPr>
              <a:t>Decreasing of illegal activities</a:t>
            </a: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800" kern="0" dirty="0" smtClean="0">
                <a:solidFill>
                  <a:prstClr val="black"/>
                </a:solidFill>
              </a:rPr>
              <a:t>Improvement of personal and technical capacities; Road infrastructure; Forest protection; Information system</a:t>
            </a: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800" kern="0" dirty="0" smtClean="0">
                <a:solidFill>
                  <a:prstClr val="black"/>
                </a:solidFill>
              </a:rPr>
              <a:t>Adequate subsidizing system</a:t>
            </a:r>
            <a:endParaRPr lang="sr-Cyrl-RS" sz="1800" kern="0" dirty="0" smtClean="0">
              <a:solidFill>
                <a:prstClr val="black"/>
              </a:solidFill>
            </a:endParaRP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800" kern="0" dirty="0" smtClean="0">
                <a:solidFill>
                  <a:prstClr val="black"/>
                </a:solidFill>
              </a:rPr>
              <a:t>Wood Market-Selling policy</a:t>
            </a:r>
          </a:p>
          <a:p>
            <a:pPr marL="285750" indent="-285750">
              <a:spcBef>
                <a:spcPts val="0"/>
              </a:spcBef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endParaRPr lang="en-US" sz="1800" kern="0" dirty="0" smtClean="0">
              <a:solidFill>
                <a:prstClr val="black"/>
              </a:solidFill>
            </a:endParaRPr>
          </a:p>
        </p:txBody>
      </p:sp>
      <p:sp>
        <p:nvSpPr>
          <p:cNvPr id="37" name="Rounded Rectangle 5"/>
          <p:cNvSpPr/>
          <p:nvPr/>
        </p:nvSpPr>
        <p:spPr>
          <a:xfrm>
            <a:off x="10014888" y="183397"/>
            <a:ext cx="2153647" cy="5051333"/>
          </a:xfrm>
          <a:prstGeom prst="roundRect">
            <a:avLst/>
          </a:prstGeom>
          <a:solidFill>
            <a:srgbClr val="ED7D31">
              <a:lumMod val="75000"/>
            </a:srgbClr>
          </a:solidFill>
          <a:ln w="12700" cap="flat" cmpd="sng" algn="ctr">
            <a:solidFill>
              <a:srgbClr val="8AB833"/>
            </a:solidFill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0" tIns="0" rIns="0" bIns="0" rtlCol="0" anchor="ctr" anchorCtr="0">
            <a:normAutofit/>
          </a:bodyPr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549E39"/>
              </a:buClr>
              <a:buSzPct val="100000"/>
              <a:defRPr/>
            </a:pPr>
            <a:r>
              <a:rPr lang="en-US" b="1" kern="0" dirty="0" smtClean="0">
                <a:solidFill>
                  <a:prstClr val="black"/>
                </a:solidFill>
              </a:rPr>
              <a:t>Mobilization of private forestry:</a:t>
            </a:r>
            <a:endParaRPr lang="en-US" b="1" kern="0" dirty="0">
              <a:solidFill>
                <a:prstClr val="black"/>
              </a:solidFill>
            </a:endParaRPr>
          </a:p>
          <a:p>
            <a:pPr marL="182880" indent="-285750">
              <a:lnSpc>
                <a:spcPct val="90000"/>
              </a:lnSpc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Associating of private forest owners</a:t>
            </a:r>
            <a:endParaRPr lang="en-US" sz="1900" kern="0" dirty="0">
              <a:solidFill>
                <a:sysClr val="windowText" lastClr="000000"/>
              </a:solidFill>
            </a:endParaRPr>
          </a:p>
          <a:p>
            <a:pPr marL="182880" indent="-285750">
              <a:lnSpc>
                <a:spcPct val="90000"/>
              </a:lnSpc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Extension service development and training</a:t>
            </a:r>
            <a:endParaRPr lang="en-US" sz="1900" kern="0" dirty="0">
              <a:solidFill>
                <a:sysClr val="windowText" lastClr="000000"/>
              </a:solidFill>
            </a:endParaRPr>
          </a:p>
          <a:p>
            <a:pPr marL="182880" indent="-285750">
              <a:lnSpc>
                <a:spcPct val="90000"/>
              </a:lnSpc>
              <a:buClr>
                <a:srgbClr val="549E39"/>
              </a:buClr>
              <a:buSzPct val="100000"/>
              <a:buFont typeface="Wingdings" panose="05000000000000000000" pitchFamily="2" charset="2"/>
              <a:buChar char="q"/>
              <a:defRPr/>
            </a:pPr>
            <a:r>
              <a:rPr lang="en-US" sz="1900" kern="0" dirty="0" smtClean="0">
                <a:solidFill>
                  <a:sysClr val="windowText" lastClr="000000"/>
                </a:solidFill>
              </a:rPr>
              <a:t>Financing/subsidizing </a:t>
            </a:r>
            <a:endParaRPr lang="en-US" sz="1900" kern="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0322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494" y="2444073"/>
            <a:ext cx="3702868" cy="270843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IDFont+F3"/>
              </a:rPr>
              <a:t>“Improvement of forest management in Serbia as a contribution to climate change adaptation and</a:t>
            </a:r>
            <a:r>
              <a:rPr lang="sr-Latn-RS" dirty="0">
                <a:latin typeface="CIDFont+F3"/>
              </a:rPr>
              <a:t> </a:t>
            </a:r>
            <a:r>
              <a:rPr lang="en-US" dirty="0" smtClean="0">
                <a:latin typeface="CIDFont+F3"/>
              </a:rPr>
              <a:t>mitigation</a:t>
            </a:r>
            <a:r>
              <a:rPr lang="sr-Latn-RS" dirty="0" smtClean="0">
                <a:latin typeface="CIDFont+F3"/>
              </a:rPr>
              <a:t>“</a:t>
            </a:r>
          </a:p>
          <a:p>
            <a:pPr algn="ctr"/>
            <a:endParaRPr lang="sr-Latn-RS" dirty="0" smtClean="0">
              <a:latin typeface="CIDFont+F3"/>
            </a:endParaRPr>
          </a:p>
          <a:p>
            <a:pPr marL="342900" indent="-342900">
              <a:buAutoNum type="arabicPeriod"/>
            </a:pPr>
            <a:r>
              <a:rPr lang="sr-Latn-RS" sz="1600" dirty="0" smtClean="0"/>
              <a:t>Improvement of forestry sector</a:t>
            </a:r>
            <a:endParaRPr lang="sr-Latn-RS" sz="1600" dirty="0"/>
          </a:p>
          <a:p>
            <a:pPr marL="342900" indent="-342900">
              <a:buAutoNum type="arabicPeriod"/>
            </a:pPr>
            <a:r>
              <a:rPr lang="en-US" sz="1600" dirty="0"/>
              <a:t>Improving the system of subsidy allocation and </a:t>
            </a:r>
            <a:r>
              <a:rPr lang="en-US" sz="1600" dirty="0" smtClean="0"/>
              <a:t>control</a:t>
            </a:r>
            <a:endParaRPr lang="sr-Latn-RS" sz="1600" dirty="0" smtClean="0"/>
          </a:p>
          <a:p>
            <a:pPr marL="342900" indent="-342900">
              <a:buAutoNum type="arabicPeriod"/>
            </a:pPr>
            <a:r>
              <a:rPr lang="sr-Latn-RS" sz="1600" dirty="0" smtClean="0"/>
              <a:t>Harmonization of legislation withEUTR </a:t>
            </a:r>
            <a:r>
              <a:rPr lang="sr-Latn-RS" sz="1600" dirty="0"/>
              <a:t>i </a:t>
            </a:r>
            <a:r>
              <a:rPr lang="sr-Latn-RS" sz="1600" dirty="0" smtClean="0"/>
              <a:t>FLEGT</a:t>
            </a:r>
            <a:endParaRPr lang="en-US" sz="1600" dirty="0"/>
          </a:p>
        </p:txBody>
      </p:sp>
      <p:sp>
        <p:nvSpPr>
          <p:cNvPr id="15" name="TextBox 14"/>
          <p:cNvSpPr txBox="1"/>
          <p:nvPr/>
        </p:nvSpPr>
        <p:spPr>
          <a:xfrm>
            <a:off x="213494" y="1072431"/>
            <a:ext cx="3702868" cy="120032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IDFont+F3"/>
              </a:rPr>
              <a:t>Contribution of Sustainable Forest Management to a Low Emission and Resilient </a:t>
            </a:r>
            <a:r>
              <a:rPr lang="en-US" dirty="0" smtClean="0">
                <a:latin typeface="CIDFont+F3"/>
              </a:rPr>
              <a:t>Development</a:t>
            </a:r>
            <a:endParaRPr lang="sr-Latn-RS" dirty="0" smtClean="0">
              <a:latin typeface="CIDFont+F3"/>
            </a:endParaRPr>
          </a:p>
          <a:p>
            <a:pPr algn="ctr"/>
            <a:r>
              <a:rPr lang="sr-Latn-RS" dirty="0" smtClean="0">
                <a:latin typeface="CIDFont+F3"/>
              </a:rPr>
              <a:t>(GEF)</a:t>
            </a:r>
            <a:endParaRPr lang="en-US" dirty="0"/>
          </a:p>
        </p:txBody>
      </p:sp>
      <p:sp>
        <p:nvSpPr>
          <p:cNvPr id="17" name="Rectangle 16"/>
          <p:cNvSpPr/>
          <p:nvPr/>
        </p:nvSpPr>
        <p:spPr>
          <a:xfrm>
            <a:off x="213494" y="5459332"/>
            <a:ext cx="3702868" cy="119161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  <a:latin typeface="CIDFont+F3"/>
              </a:rPr>
              <a:t>OTHER RELATED PROJECTS</a:t>
            </a:r>
            <a:endParaRPr lang="en-US" b="1" dirty="0">
              <a:solidFill>
                <a:schemeClr val="tx1"/>
              </a:solidFill>
              <a:latin typeface="CIDFont+F3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102323" y="81433"/>
            <a:ext cx="12069777" cy="6702793"/>
            <a:chOff x="113080" y="121512"/>
            <a:chExt cx="12069777" cy="6702793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72648" y="121512"/>
              <a:ext cx="3706931" cy="2151248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41" name="Oval 40"/>
            <p:cNvSpPr/>
            <p:nvPr/>
          </p:nvSpPr>
          <p:spPr>
            <a:xfrm>
              <a:off x="8494841" y="1876424"/>
              <a:ext cx="3688016" cy="4669745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dirty="0" smtClean="0"/>
                <a:t>NATIONAL RESOURCES</a:t>
              </a:r>
              <a:endParaRPr lang="en-US" dirty="0"/>
            </a:p>
          </p:txBody>
        </p:sp>
        <p:sp>
          <p:nvSpPr>
            <p:cNvPr id="42" name="Right Arrow 41"/>
            <p:cNvSpPr/>
            <p:nvPr/>
          </p:nvSpPr>
          <p:spPr>
            <a:xfrm rot="5400000">
              <a:off x="6015541" y="2555095"/>
              <a:ext cx="621143" cy="195029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Rounded Rectangle 42"/>
            <p:cNvSpPr/>
            <p:nvPr/>
          </p:nvSpPr>
          <p:spPr>
            <a:xfrm>
              <a:off x="4472648" y="2272760"/>
              <a:ext cx="3763341" cy="4378184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dirty="0" smtClean="0">
                  <a:solidFill>
                    <a:schemeClr val="tx1"/>
                  </a:solidFill>
                </a:rPr>
                <a:t>CONCEPT IMPLEMENTATION </a:t>
              </a:r>
            </a:p>
            <a:p>
              <a:pPr algn="ctr"/>
              <a:r>
                <a:rPr lang="sr-Latn-RS" dirty="0" smtClean="0">
                  <a:solidFill>
                    <a:schemeClr val="tx1"/>
                  </a:solidFill>
                </a:rPr>
                <a:t>(nfp)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46" name="Right Arrow 45"/>
            <p:cNvSpPr/>
            <p:nvPr/>
          </p:nvSpPr>
          <p:spPr>
            <a:xfrm rot="10800000">
              <a:off x="8235987" y="3805233"/>
              <a:ext cx="460830" cy="618771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3080" y="995005"/>
              <a:ext cx="3971925" cy="5829300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sp>
          <p:nvSpPr>
            <p:cNvPr id="50" name="Right Arrow 49"/>
            <p:cNvSpPr/>
            <p:nvPr/>
          </p:nvSpPr>
          <p:spPr>
            <a:xfrm>
              <a:off x="4038601" y="3781424"/>
              <a:ext cx="434048" cy="642583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/>
          <p:cNvSpPr/>
          <p:nvPr/>
        </p:nvSpPr>
        <p:spPr>
          <a:xfrm>
            <a:off x="107590" y="206883"/>
            <a:ext cx="3971925" cy="67901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chemeClr val="tx1"/>
                </a:solidFill>
              </a:rPr>
              <a:t>BMEL 1 </a:t>
            </a:r>
            <a:r>
              <a:rPr lang="en-US" sz="1400" b="1" dirty="0">
                <a:solidFill>
                  <a:schemeClr val="tx1"/>
                </a:solidFill>
              </a:rPr>
              <a:t>&amp;</a:t>
            </a:r>
            <a:r>
              <a:rPr lang="en-US" b="1" dirty="0">
                <a:solidFill>
                  <a:schemeClr val="tx1"/>
                </a:solidFill>
              </a:rPr>
              <a:t> BMEL 2 Projects</a:t>
            </a:r>
          </a:p>
        </p:txBody>
      </p:sp>
    </p:spTree>
    <p:extLst>
      <p:ext uri="{BB962C8B-B14F-4D97-AF65-F5344CB8AC3E}">
        <p14:creationId xmlns:p14="http://schemas.microsoft.com/office/powerpoint/2010/main" val="2616219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729" y="1022837"/>
            <a:ext cx="10515600" cy="1325563"/>
          </a:xfrm>
        </p:spPr>
        <p:txBody>
          <a:bodyPr/>
          <a:lstStyle/>
          <a:p>
            <a:pPr algn="ctr"/>
            <a:r>
              <a:rPr lang="sr-Latn-RS" dirty="0"/>
              <a:t>	</a:t>
            </a:r>
            <a:r>
              <a:rPr lang="en-US" dirty="0" smtClean="0"/>
              <a:t>THANK YOU FOR YOUR ATTENTION!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76710" y="1908636"/>
            <a:ext cx="9221638" cy="456690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" t="4616" r="1426" b="12301"/>
          <a:stretch/>
        </p:blipFill>
        <p:spPr>
          <a:xfrm>
            <a:off x="1267484" y="59470"/>
            <a:ext cx="9432685" cy="878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156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298</TotalTime>
  <Words>275</Words>
  <Application>Microsoft Office PowerPoint</Application>
  <PresentationFormat>Widescreen</PresentationFormat>
  <Paragraphs>70</Paragraphs>
  <Slides>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CIDFont+F3</vt:lpstr>
      <vt:lpstr>Wingdings</vt:lpstr>
      <vt:lpstr>Office Theme</vt:lpstr>
      <vt:lpstr>PowerPoint Presentation</vt:lpstr>
      <vt:lpstr>Ecosystem services / functions and modern forestry</vt:lpstr>
      <vt:lpstr>SERBIAN NATIONAL FOREST PROGRAM</vt:lpstr>
      <vt:lpstr>Forests and forestry sector in Serbia – resource with potentials</vt:lpstr>
      <vt:lpstr>Concept for Improvement of Serbian Forest Sector</vt:lpstr>
      <vt:lpstr>PowerPoint Presentation</vt:lpstr>
      <vt:lpstr> THANK YOU FOR YOUR ATTENTION!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Concept for Improvement of Serbian Forest Sector</dc:title>
  <dc:creator>sasa</dc:creator>
  <cp:lastModifiedBy>Vladimir Nikolic</cp:lastModifiedBy>
  <cp:revision>30</cp:revision>
  <dcterms:created xsi:type="dcterms:W3CDTF">2021-06-21T07:09:52Z</dcterms:created>
  <dcterms:modified xsi:type="dcterms:W3CDTF">2021-06-21T13:09:07Z</dcterms:modified>
</cp:coreProperties>
</file>